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52" autoAdjust="0"/>
    <p:restoredTop sz="94612" autoAdjust="0"/>
  </p:normalViewPr>
  <p:slideViewPr>
    <p:cSldViewPr>
      <p:cViewPr varScale="1">
        <p:scale>
          <a:sx n="73" d="100"/>
          <a:sy n="73" d="100"/>
        </p:scale>
        <p:origin x="-37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E04F3-C043-42C3-828E-32A226E73F99}" type="datetimeFigureOut">
              <a:rPr lang="de-DE" smtClean="0"/>
              <a:pPr/>
              <a:t>30.01.2014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BF698B-50D1-4BB2-9431-DAE298CCE63C}"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B4BF698B-50D1-4BB2-9431-DAE298CCE63C}" type="slidenum">
              <a:rPr lang="de-DE" smtClean="0"/>
              <a:pPr/>
              <a:t>2</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EE69056-EB43-4DD6-9F61-3687A12349FE}" type="datetime1">
              <a:rPr lang="de-DE" smtClean="0"/>
              <a:pPr/>
              <a:t>30.01.2014</a:t>
            </a:fld>
            <a:endParaRPr lang="de-DE"/>
          </a:p>
        </p:txBody>
      </p:sp>
      <p:sp>
        <p:nvSpPr>
          <p:cNvPr id="5" name="Fußzeilenplatzhalter 4"/>
          <p:cNvSpPr>
            <a:spLocks noGrp="1"/>
          </p:cNvSpPr>
          <p:nvPr>
            <p:ph type="ftr" sz="quarter" idx="11"/>
          </p:nvPr>
        </p:nvSpPr>
        <p:spPr/>
        <p:txBody>
          <a:bodyPr/>
          <a:lstStyle/>
          <a:p>
            <a:r>
              <a:rPr lang="de-DE" smtClean="0"/>
              <a:t>Prüfungsordnung des SV für BegleithundePrüfung BgH 1-3</a:t>
            </a:r>
            <a:endParaRPr lang="de-DE"/>
          </a:p>
        </p:txBody>
      </p:sp>
      <p:sp>
        <p:nvSpPr>
          <p:cNvPr id="6" name="Foliennummernplatzhalter 5"/>
          <p:cNvSpPr>
            <a:spLocks noGrp="1"/>
          </p:cNvSpPr>
          <p:nvPr>
            <p:ph type="sldNum" sz="quarter" idx="12"/>
          </p:nvPr>
        </p:nvSpPr>
        <p:spPr/>
        <p:txBody>
          <a:bodyPr/>
          <a:lstStyle/>
          <a:p>
            <a:fld id="{5DE2F2BC-38CD-496B-8C15-EEACBCBC79F2}"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388B7A4-F274-4439-8013-9A25467D0812}" type="datetime1">
              <a:rPr lang="de-DE" smtClean="0"/>
              <a:pPr/>
              <a:t>30.01.2014</a:t>
            </a:fld>
            <a:endParaRPr lang="de-DE"/>
          </a:p>
        </p:txBody>
      </p:sp>
      <p:sp>
        <p:nvSpPr>
          <p:cNvPr id="5" name="Fußzeilenplatzhalter 4"/>
          <p:cNvSpPr>
            <a:spLocks noGrp="1"/>
          </p:cNvSpPr>
          <p:nvPr>
            <p:ph type="ftr" sz="quarter" idx="11"/>
          </p:nvPr>
        </p:nvSpPr>
        <p:spPr/>
        <p:txBody>
          <a:bodyPr/>
          <a:lstStyle/>
          <a:p>
            <a:r>
              <a:rPr lang="de-DE" smtClean="0"/>
              <a:t>Prüfungsordnung des SV für BegleithundePrüfung BgH 1-3</a:t>
            </a:r>
            <a:endParaRPr lang="de-DE"/>
          </a:p>
        </p:txBody>
      </p:sp>
      <p:sp>
        <p:nvSpPr>
          <p:cNvPr id="6" name="Foliennummernplatzhalter 5"/>
          <p:cNvSpPr>
            <a:spLocks noGrp="1"/>
          </p:cNvSpPr>
          <p:nvPr>
            <p:ph type="sldNum" sz="quarter" idx="12"/>
          </p:nvPr>
        </p:nvSpPr>
        <p:spPr/>
        <p:txBody>
          <a:bodyPr/>
          <a:lstStyle/>
          <a:p>
            <a:fld id="{5DE2F2BC-38CD-496B-8C15-EEACBCBC79F2}"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8F36AFD-C273-4BEC-AF0D-446BB241BF91}" type="datetime1">
              <a:rPr lang="de-DE" smtClean="0"/>
              <a:pPr/>
              <a:t>30.01.2014</a:t>
            </a:fld>
            <a:endParaRPr lang="de-DE"/>
          </a:p>
        </p:txBody>
      </p:sp>
      <p:sp>
        <p:nvSpPr>
          <p:cNvPr id="5" name="Fußzeilenplatzhalter 4"/>
          <p:cNvSpPr>
            <a:spLocks noGrp="1"/>
          </p:cNvSpPr>
          <p:nvPr>
            <p:ph type="ftr" sz="quarter" idx="11"/>
          </p:nvPr>
        </p:nvSpPr>
        <p:spPr/>
        <p:txBody>
          <a:bodyPr/>
          <a:lstStyle/>
          <a:p>
            <a:r>
              <a:rPr lang="de-DE" smtClean="0"/>
              <a:t>Prüfungsordnung des SV für BegleithundePrüfung BgH 1-3</a:t>
            </a:r>
            <a:endParaRPr lang="de-DE"/>
          </a:p>
        </p:txBody>
      </p:sp>
      <p:sp>
        <p:nvSpPr>
          <p:cNvPr id="6" name="Foliennummernplatzhalter 5"/>
          <p:cNvSpPr>
            <a:spLocks noGrp="1"/>
          </p:cNvSpPr>
          <p:nvPr>
            <p:ph type="sldNum" sz="quarter" idx="12"/>
          </p:nvPr>
        </p:nvSpPr>
        <p:spPr/>
        <p:txBody>
          <a:bodyPr/>
          <a:lstStyle/>
          <a:p>
            <a:fld id="{5DE2F2BC-38CD-496B-8C15-EEACBCBC79F2}"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59B20B3-0FE7-4B7E-B563-3365D9CCD559}" type="datetime1">
              <a:rPr lang="de-DE" smtClean="0"/>
              <a:pPr/>
              <a:t>30.01.2014</a:t>
            </a:fld>
            <a:endParaRPr lang="de-DE"/>
          </a:p>
        </p:txBody>
      </p:sp>
      <p:sp>
        <p:nvSpPr>
          <p:cNvPr id="5" name="Fußzeilenplatzhalter 4"/>
          <p:cNvSpPr>
            <a:spLocks noGrp="1"/>
          </p:cNvSpPr>
          <p:nvPr>
            <p:ph type="ftr" sz="quarter" idx="11"/>
          </p:nvPr>
        </p:nvSpPr>
        <p:spPr/>
        <p:txBody>
          <a:bodyPr/>
          <a:lstStyle/>
          <a:p>
            <a:r>
              <a:rPr lang="de-DE" smtClean="0"/>
              <a:t>Prüfungsordnung des SV für BegleithundePrüfung BgH 1-3</a:t>
            </a:r>
            <a:endParaRPr lang="de-DE"/>
          </a:p>
        </p:txBody>
      </p:sp>
      <p:sp>
        <p:nvSpPr>
          <p:cNvPr id="6" name="Foliennummernplatzhalter 5"/>
          <p:cNvSpPr>
            <a:spLocks noGrp="1"/>
          </p:cNvSpPr>
          <p:nvPr>
            <p:ph type="sldNum" sz="quarter" idx="12"/>
          </p:nvPr>
        </p:nvSpPr>
        <p:spPr/>
        <p:txBody>
          <a:bodyPr/>
          <a:lstStyle/>
          <a:p>
            <a:fld id="{5DE2F2BC-38CD-496B-8C15-EEACBCBC79F2}"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6620D23E-BFFD-4385-A4EF-A6D814CAD930}" type="datetime1">
              <a:rPr lang="de-DE" smtClean="0"/>
              <a:pPr/>
              <a:t>30.01.2014</a:t>
            </a:fld>
            <a:endParaRPr lang="de-DE"/>
          </a:p>
        </p:txBody>
      </p:sp>
      <p:sp>
        <p:nvSpPr>
          <p:cNvPr id="5" name="Fußzeilenplatzhalter 4"/>
          <p:cNvSpPr>
            <a:spLocks noGrp="1"/>
          </p:cNvSpPr>
          <p:nvPr>
            <p:ph type="ftr" sz="quarter" idx="11"/>
          </p:nvPr>
        </p:nvSpPr>
        <p:spPr/>
        <p:txBody>
          <a:bodyPr/>
          <a:lstStyle/>
          <a:p>
            <a:r>
              <a:rPr lang="de-DE" smtClean="0"/>
              <a:t>Prüfungsordnung des SV für BegleithundePrüfung BgH 1-3</a:t>
            </a:r>
            <a:endParaRPr lang="de-DE"/>
          </a:p>
        </p:txBody>
      </p:sp>
      <p:sp>
        <p:nvSpPr>
          <p:cNvPr id="6" name="Foliennummernplatzhalter 5"/>
          <p:cNvSpPr>
            <a:spLocks noGrp="1"/>
          </p:cNvSpPr>
          <p:nvPr>
            <p:ph type="sldNum" sz="quarter" idx="12"/>
          </p:nvPr>
        </p:nvSpPr>
        <p:spPr/>
        <p:txBody>
          <a:bodyPr/>
          <a:lstStyle/>
          <a:p>
            <a:fld id="{5DE2F2BC-38CD-496B-8C15-EEACBCBC79F2}"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AEEBD0CA-A11A-4DE3-B948-B0646056A872}" type="datetime1">
              <a:rPr lang="de-DE" smtClean="0"/>
              <a:pPr/>
              <a:t>30.01.2014</a:t>
            </a:fld>
            <a:endParaRPr lang="de-DE"/>
          </a:p>
        </p:txBody>
      </p:sp>
      <p:sp>
        <p:nvSpPr>
          <p:cNvPr id="6" name="Fußzeilenplatzhalter 5"/>
          <p:cNvSpPr>
            <a:spLocks noGrp="1"/>
          </p:cNvSpPr>
          <p:nvPr>
            <p:ph type="ftr" sz="quarter" idx="11"/>
          </p:nvPr>
        </p:nvSpPr>
        <p:spPr/>
        <p:txBody>
          <a:bodyPr/>
          <a:lstStyle/>
          <a:p>
            <a:r>
              <a:rPr lang="de-DE" smtClean="0"/>
              <a:t>Prüfungsordnung des SV für BegleithundePrüfung BgH 1-3</a:t>
            </a:r>
            <a:endParaRPr lang="de-DE"/>
          </a:p>
        </p:txBody>
      </p:sp>
      <p:sp>
        <p:nvSpPr>
          <p:cNvPr id="7" name="Foliennummernplatzhalter 6"/>
          <p:cNvSpPr>
            <a:spLocks noGrp="1"/>
          </p:cNvSpPr>
          <p:nvPr>
            <p:ph type="sldNum" sz="quarter" idx="12"/>
          </p:nvPr>
        </p:nvSpPr>
        <p:spPr/>
        <p:txBody>
          <a:bodyPr/>
          <a:lstStyle/>
          <a:p>
            <a:fld id="{5DE2F2BC-38CD-496B-8C15-EEACBCBC79F2}"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0382A18-CE39-415D-8744-14E54E8F91CA}" type="datetime1">
              <a:rPr lang="de-DE" smtClean="0"/>
              <a:pPr/>
              <a:t>30.01.2014</a:t>
            </a:fld>
            <a:endParaRPr lang="de-DE"/>
          </a:p>
        </p:txBody>
      </p:sp>
      <p:sp>
        <p:nvSpPr>
          <p:cNvPr id="8" name="Fußzeilenplatzhalter 7"/>
          <p:cNvSpPr>
            <a:spLocks noGrp="1"/>
          </p:cNvSpPr>
          <p:nvPr>
            <p:ph type="ftr" sz="quarter" idx="11"/>
          </p:nvPr>
        </p:nvSpPr>
        <p:spPr/>
        <p:txBody>
          <a:bodyPr/>
          <a:lstStyle/>
          <a:p>
            <a:r>
              <a:rPr lang="de-DE" smtClean="0"/>
              <a:t>Prüfungsordnung des SV für BegleithundePrüfung BgH 1-3</a:t>
            </a:r>
            <a:endParaRPr lang="de-DE"/>
          </a:p>
        </p:txBody>
      </p:sp>
      <p:sp>
        <p:nvSpPr>
          <p:cNvPr id="9" name="Foliennummernplatzhalter 8"/>
          <p:cNvSpPr>
            <a:spLocks noGrp="1"/>
          </p:cNvSpPr>
          <p:nvPr>
            <p:ph type="sldNum" sz="quarter" idx="12"/>
          </p:nvPr>
        </p:nvSpPr>
        <p:spPr/>
        <p:txBody>
          <a:bodyPr/>
          <a:lstStyle/>
          <a:p>
            <a:fld id="{5DE2F2BC-38CD-496B-8C15-EEACBCBC79F2}"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411C2E9-61C8-4E8D-81F9-533033ADEEE4}" type="datetime1">
              <a:rPr lang="de-DE" smtClean="0"/>
              <a:pPr/>
              <a:t>30.01.2014</a:t>
            </a:fld>
            <a:endParaRPr lang="de-DE"/>
          </a:p>
        </p:txBody>
      </p:sp>
      <p:sp>
        <p:nvSpPr>
          <p:cNvPr id="4" name="Fußzeilenplatzhalter 3"/>
          <p:cNvSpPr>
            <a:spLocks noGrp="1"/>
          </p:cNvSpPr>
          <p:nvPr>
            <p:ph type="ftr" sz="quarter" idx="11"/>
          </p:nvPr>
        </p:nvSpPr>
        <p:spPr/>
        <p:txBody>
          <a:bodyPr/>
          <a:lstStyle/>
          <a:p>
            <a:r>
              <a:rPr lang="de-DE" smtClean="0"/>
              <a:t>Prüfungsordnung des SV für BegleithundePrüfung BgH 1-3</a:t>
            </a:r>
            <a:endParaRPr lang="de-DE"/>
          </a:p>
        </p:txBody>
      </p:sp>
      <p:sp>
        <p:nvSpPr>
          <p:cNvPr id="5" name="Foliennummernplatzhalter 4"/>
          <p:cNvSpPr>
            <a:spLocks noGrp="1"/>
          </p:cNvSpPr>
          <p:nvPr>
            <p:ph type="sldNum" sz="quarter" idx="12"/>
          </p:nvPr>
        </p:nvSpPr>
        <p:spPr/>
        <p:txBody>
          <a:bodyPr/>
          <a:lstStyle/>
          <a:p>
            <a:fld id="{5DE2F2BC-38CD-496B-8C15-EEACBCBC79F2}"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182CAB8-EB05-4333-9383-49FAE377D324}" type="datetime1">
              <a:rPr lang="de-DE" smtClean="0"/>
              <a:pPr/>
              <a:t>30.01.2014</a:t>
            </a:fld>
            <a:endParaRPr lang="de-DE"/>
          </a:p>
        </p:txBody>
      </p:sp>
      <p:sp>
        <p:nvSpPr>
          <p:cNvPr id="3" name="Fußzeilenplatzhalter 2"/>
          <p:cNvSpPr>
            <a:spLocks noGrp="1"/>
          </p:cNvSpPr>
          <p:nvPr>
            <p:ph type="ftr" sz="quarter" idx="11"/>
          </p:nvPr>
        </p:nvSpPr>
        <p:spPr/>
        <p:txBody>
          <a:bodyPr/>
          <a:lstStyle/>
          <a:p>
            <a:r>
              <a:rPr lang="de-DE" smtClean="0"/>
              <a:t>Prüfungsordnung des SV für BegleithundePrüfung BgH 1-3</a:t>
            </a:r>
            <a:endParaRPr lang="de-DE"/>
          </a:p>
        </p:txBody>
      </p:sp>
      <p:sp>
        <p:nvSpPr>
          <p:cNvPr id="4" name="Foliennummernplatzhalter 3"/>
          <p:cNvSpPr>
            <a:spLocks noGrp="1"/>
          </p:cNvSpPr>
          <p:nvPr>
            <p:ph type="sldNum" sz="quarter" idx="12"/>
          </p:nvPr>
        </p:nvSpPr>
        <p:spPr/>
        <p:txBody>
          <a:bodyPr/>
          <a:lstStyle/>
          <a:p>
            <a:fld id="{5DE2F2BC-38CD-496B-8C15-EEACBCBC79F2}"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23763A3-A707-44F9-9BB5-092B1F598299}" type="datetime1">
              <a:rPr lang="de-DE" smtClean="0"/>
              <a:pPr/>
              <a:t>30.01.2014</a:t>
            </a:fld>
            <a:endParaRPr lang="de-DE"/>
          </a:p>
        </p:txBody>
      </p:sp>
      <p:sp>
        <p:nvSpPr>
          <p:cNvPr id="6" name="Fußzeilenplatzhalter 5"/>
          <p:cNvSpPr>
            <a:spLocks noGrp="1"/>
          </p:cNvSpPr>
          <p:nvPr>
            <p:ph type="ftr" sz="quarter" idx="11"/>
          </p:nvPr>
        </p:nvSpPr>
        <p:spPr/>
        <p:txBody>
          <a:bodyPr/>
          <a:lstStyle/>
          <a:p>
            <a:r>
              <a:rPr lang="de-DE" smtClean="0"/>
              <a:t>Prüfungsordnung des SV für BegleithundePrüfung BgH 1-3</a:t>
            </a:r>
            <a:endParaRPr lang="de-DE"/>
          </a:p>
        </p:txBody>
      </p:sp>
      <p:sp>
        <p:nvSpPr>
          <p:cNvPr id="7" name="Foliennummernplatzhalter 6"/>
          <p:cNvSpPr>
            <a:spLocks noGrp="1"/>
          </p:cNvSpPr>
          <p:nvPr>
            <p:ph type="sldNum" sz="quarter" idx="12"/>
          </p:nvPr>
        </p:nvSpPr>
        <p:spPr/>
        <p:txBody>
          <a:bodyPr/>
          <a:lstStyle/>
          <a:p>
            <a:fld id="{5DE2F2BC-38CD-496B-8C15-EEACBCBC79F2}"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FA3518C-F65D-41D4-A2D8-BEBD2F6583D2}" type="datetime1">
              <a:rPr lang="de-DE" smtClean="0"/>
              <a:pPr/>
              <a:t>30.01.2014</a:t>
            </a:fld>
            <a:endParaRPr lang="de-DE"/>
          </a:p>
        </p:txBody>
      </p:sp>
      <p:sp>
        <p:nvSpPr>
          <p:cNvPr id="6" name="Fußzeilenplatzhalter 5"/>
          <p:cNvSpPr>
            <a:spLocks noGrp="1"/>
          </p:cNvSpPr>
          <p:nvPr>
            <p:ph type="ftr" sz="quarter" idx="11"/>
          </p:nvPr>
        </p:nvSpPr>
        <p:spPr/>
        <p:txBody>
          <a:bodyPr/>
          <a:lstStyle/>
          <a:p>
            <a:r>
              <a:rPr lang="de-DE" smtClean="0"/>
              <a:t>Prüfungsordnung des SV für BegleithundePrüfung BgH 1-3</a:t>
            </a:r>
            <a:endParaRPr lang="de-DE"/>
          </a:p>
        </p:txBody>
      </p:sp>
      <p:sp>
        <p:nvSpPr>
          <p:cNvPr id="7" name="Foliennummernplatzhalter 6"/>
          <p:cNvSpPr>
            <a:spLocks noGrp="1"/>
          </p:cNvSpPr>
          <p:nvPr>
            <p:ph type="sldNum" sz="quarter" idx="12"/>
          </p:nvPr>
        </p:nvSpPr>
        <p:spPr/>
        <p:txBody>
          <a:bodyPr/>
          <a:lstStyle/>
          <a:p>
            <a:fld id="{5DE2F2BC-38CD-496B-8C15-EEACBCBC79F2}"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4A8AA-237B-4F67-A670-311C48B6FA1A}" type="datetime1">
              <a:rPr lang="de-DE" smtClean="0"/>
              <a:pPr/>
              <a:t>30.01.2014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Prüfungsordnung des SV für BegleithundePrüfung BgH 1-3</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2F2BC-38CD-496B-8C15-EEACBCBC79F2}"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00100" y="2643182"/>
            <a:ext cx="7772400" cy="1470025"/>
          </a:xfrm>
        </p:spPr>
        <p:txBody>
          <a:bodyPr>
            <a:noAutofit/>
          </a:bodyPr>
          <a:lstStyle/>
          <a:p>
            <a:r>
              <a:rPr lang="de-DE" sz="4000" b="1" dirty="0"/>
              <a:t>Prüfungsordnung des SV für </a:t>
            </a:r>
            <a:r>
              <a:rPr lang="de-DE" sz="4000" b="1" dirty="0" smtClean="0"/>
              <a:t>Begleithundeprüfung </a:t>
            </a:r>
            <a:r>
              <a:rPr lang="de-DE" sz="4000" b="1" dirty="0" err="1"/>
              <a:t>BgH</a:t>
            </a:r>
            <a:r>
              <a:rPr lang="de-DE" sz="4000" b="1" dirty="0"/>
              <a:t> </a:t>
            </a:r>
            <a:r>
              <a:rPr lang="de-DE" sz="4000" b="1" dirty="0" smtClean="0"/>
              <a:t>1-3</a:t>
            </a:r>
            <a:endParaRPr lang="de-DE" sz="4000" dirty="0"/>
          </a:p>
        </p:txBody>
      </p:sp>
      <p:sp>
        <p:nvSpPr>
          <p:cNvPr id="3" name="Untertitel 2"/>
          <p:cNvSpPr>
            <a:spLocks noGrp="1"/>
          </p:cNvSpPr>
          <p:nvPr>
            <p:ph type="subTitle" idx="1"/>
          </p:nvPr>
        </p:nvSpPr>
        <p:spPr>
          <a:xfrm>
            <a:off x="785786" y="785794"/>
            <a:ext cx="7572428" cy="1143008"/>
          </a:xfrm>
        </p:spPr>
        <p:txBody>
          <a:bodyPr>
            <a:noAutofit/>
          </a:bodyPr>
          <a:lstStyle/>
          <a:p>
            <a:pPr eaLnBrk="0" hangingPunct="0"/>
            <a:r>
              <a:rPr lang="de-DE" b="1" i="1" dirty="0">
                <a:solidFill>
                  <a:schemeClr val="accent3"/>
                </a:solidFill>
              </a:rPr>
              <a:t>Verein für Deutsche Schäferhunde (SV) e.V</a:t>
            </a:r>
            <a:r>
              <a:rPr lang="de-DE" b="1" i="1" dirty="0" smtClean="0">
                <a:solidFill>
                  <a:schemeClr val="accent3"/>
                </a:solidFill>
              </a:rPr>
              <a:t>.,</a:t>
            </a:r>
          </a:p>
          <a:p>
            <a:pPr eaLnBrk="0" hangingPunct="0"/>
            <a:r>
              <a:rPr lang="de-DE" b="1" i="1" dirty="0" smtClean="0">
                <a:solidFill>
                  <a:schemeClr val="accent3"/>
                </a:solidFill>
              </a:rPr>
              <a:t> </a:t>
            </a:r>
            <a:r>
              <a:rPr lang="de-DE" b="1" i="1" dirty="0">
                <a:solidFill>
                  <a:schemeClr val="accent3"/>
                </a:solidFill>
              </a:rPr>
              <a:t>im VDH, in FCI und </a:t>
            </a:r>
            <a:r>
              <a:rPr lang="de-DE" b="1" i="1" dirty="0" smtClean="0">
                <a:solidFill>
                  <a:schemeClr val="accent3"/>
                </a:solidFill>
              </a:rPr>
              <a:t>WUSV</a:t>
            </a:r>
            <a:r>
              <a:rPr lang="de-DE" dirty="0">
                <a:solidFill>
                  <a:schemeClr val="accent3"/>
                </a:solidFill>
              </a:rPr>
              <a:t> </a:t>
            </a:r>
          </a:p>
        </p:txBody>
      </p:sp>
      <p:sp>
        <p:nvSpPr>
          <p:cNvPr id="4" name="Rechteck 3"/>
          <p:cNvSpPr/>
          <p:nvPr/>
        </p:nvSpPr>
        <p:spPr>
          <a:xfrm>
            <a:off x="3214678" y="4917056"/>
            <a:ext cx="2714644" cy="369332"/>
          </a:xfrm>
          <a:prstGeom prst="rect">
            <a:avLst/>
          </a:prstGeom>
        </p:spPr>
        <p:txBody>
          <a:bodyPr wrap="square">
            <a:spAutoFit/>
          </a:bodyPr>
          <a:lstStyle/>
          <a:p>
            <a:pPr lvl="0" algn="ctr" eaLnBrk="0" hangingPunct="0">
              <a:spcBef>
                <a:spcPct val="20000"/>
              </a:spcBef>
            </a:pPr>
            <a:r>
              <a:rPr lang="de-DE" b="1" dirty="0">
                <a:solidFill>
                  <a:srgbClr val="FF0000"/>
                </a:solidFill>
              </a:rPr>
              <a:t>gültig ab 1. Januar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642918"/>
            <a:ext cx="8229600" cy="5483245"/>
          </a:xfrm>
        </p:spPr>
        <p:txBody>
          <a:bodyPr>
            <a:normAutofit fontScale="55000" lnSpcReduction="20000"/>
          </a:bodyPr>
          <a:lstStyle/>
          <a:p>
            <a:pPr marL="514350" lvl="0" indent="-514350" eaLnBrk="0" hangingPunct="0">
              <a:buFont typeface="+mj-lt"/>
              <a:buAutoNum type="arabicPeriod" startAt="5"/>
            </a:pPr>
            <a:r>
              <a:rPr lang="de-DE" sz="4400" b="1" dirty="0"/>
              <a:t>Ablegen des Hundes unter Ablenkung - 10 </a:t>
            </a:r>
            <a:r>
              <a:rPr lang="de-DE" sz="4400" b="1" dirty="0" smtClean="0"/>
              <a:t>Punkte</a:t>
            </a:r>
            <a:r>
              <a:rPr lang="de-DE" b="1" dirty="0" smtClean="0"/>
              <a:t/>
            </a:r>
            <a:br>
              <a:rPr lang="de-DE" b="1" dirty="0" smtClean="0"/>
            </a:br>
            <a:endParaRPr lang="de-DE" b="1" dirty="0"/>
          </a:p>
          <a:p>
            <a:pPr marL="514350" lvl="0" indent="-514350" eaLnBrk="0" hangingPunct="0">
              <a:buFont typeface="+mj-lt"/>
              <a:buAutoNum type="alphaLcParenR"/>
            </a:pPr>
            <a:r>
              <a:rPr lang="de-DE" dirty="0"/>
              <a:t>Hörzeichen: „Platz“, „Sitz</a:t>
            </a:r>
            <a:r>
              <a:rPr lang="de-DE" dirty="0" smtClean="0"/>
              <a:t>“</a:t>
            </a:r>
            <a:br>
              <a:rPr lang="de-DE" dirty="0" smtClean="0"/>
            </a:br>
            <a:endParaRPr lang="de-DE" dirty="0"/>
          </a:p>
          <a:p>
            <a:pPr marL="514350" lvl="0" indent="-514350" eaLnBrk="0" hangingPunct="0">
              <a:buFont typeface="+mj-lt"/>
              <a:buAutoNum type="alphaLcParenR"/>
            </a:pPr>
            <a:r>
              <a:rPr lang="de-DE" dirty="0"/>
              <a:t>Ausführung: Zu Beginn der Unterordnung eines anderen Hundes legt der HF seinen Hund mit dem HZ „Platz“ an einem vom LR angewiesenen Platz ab, und zwar ohne die Leine oder irgendeinen Gegenstand bei ihm zu lassen. Nun geht der HF, ohne sich umzusehen, </a:t>
            </a:r>
            <a:r>
              <a:rPr lang="de-DE" dirty="0" smtClean="0"/>
              <a:t>innerhalb </a:t>
            </a:r>
            <a:r>
              <a:rPr lang="de-DE" dirty="0"/>
              <a:t>des Prüfungsgeländes </a:t>
            </a:r>
            <a:r>
              <a:rPr lang="de-DE" dirty="0" smtClean="0"/>
              <a:t>und </a:t>
            </a:r>
            <a:r>
              <a:rPr lang="de-DE" dirty="0" smtClean="0">
                <a:solidFill>
                  <a:srgbClr val="FF0000"/>
                </a:solidFill>
              </a:rPr>
              <a:t>wenigstens 20 Schritte vom Hund weg bleibt </a:t>
            </a:r>
            <a:r>
              <a:rPr lang="de-DE" dirty="0">
                <a:solidFill>
                  <a:srgbClr val="FF0000"/>
                </a:solidFill>
              </a:rPr>
              <a:t>zum Hund gewendet ruhig stehen. </a:t>
            </a:r>
            <a:r>
              <a:rPr lang="de-DE" dirty="0"/>
              <a:t>Der Hund muss ohne Einwirkung des HF ruhig liegen, während der andere Hund die Übungen 1 bis 4 zeigt. Auf Anweisung des LR geht der HF zu seinem Hund und stellt sich an dessen rechte Seite. Nach ca. 3 Sek. muss sich der Hund nach Anweisung des LR auf das HZ „Sitz“ schnell und gerade aufsetzen</a:t>
            </a:r>
            <a:r>
              <a:rPr lang="de-DE" dirty="0">
                <a:solidFill>
                  <a:srgbClr val="FF0000"/>
                </a:solidFill>
              </a:rPr>
              <a:t>. Der HF leint seinen Hund an</a:t>
            </a:r>
            <a:r>
              <a:rPr lang="de-DE" dirty="0" smtClean="0">
                <a:solidFill>
                  <a:srgbClr val="FF0000"/>
                </a:solidFill>
              </a:rPr>
              <a:t>.</a:t>
            </a:r>
            <a:br>
              <a:rPr lang="de-DE" dirty="0" smtClean="0">
                <a:solidFill>
                  <a:srgbClr val="FF0000"/>
                </a:solidFill>
              </a:rPr>
            </a:br>
            <a:endParaRPr lang="de-DE" dirty="0">
              <a:solidFill>
                <a:srgbClr val="FF0000"/>
              </a:solidFill>
            </a:endParaRPr>
          </a:p>
          <a:p>
            <a:pPr marL="514350" lvl="0" indent="-514350" eaLnBrk="0" hangingPunct="0">
              <a:buFont typeface="+mj-lt"/>
              <a:buAutoNum type="alphaLcParenR"/>
            </a:pPr>
            <a:r>
              <a:rPr lang="de-DE" dirty="0"/>
              <a:t>Bewertung: Unruhiges Verhalten des HF sowie andere versteckte Hilfen, unruhiges Liegen des Hundes, zu frühes Aufstehen des Hundes beim Abholen entwerten entsprechend. Steht oder sitzt der Hund, bleibt aber am </a:t>
            </a:r>
            <a:r>
              <a:rPr lang="de-DE" dirty="0" err="1"/>
              <a:t>Ablegeplatz</a:t>
            </a:r>
            <a:r>
              <a:rPr lang="de-DE" dirty="0"/>
              <a:t>, erfolgt eine Teilbewertung. </a:t>
            </a:r>
            <a:r>
              <a:rPr lang="de-DE" dirty="0">
                <a:solidFill>
                  <a:srgbClr val="FF0000"/>
                </a:solidFill>
              </a:rPr>
              <a:t>Entfernt sich der Hund vor Vollendung der Übung 2 des vorgeführten Hundes um mehr als 3 Meter vom </a:t>
            </a:r>
            <a:r>
              <a:rPr lang="de-DE" dirty="0" err="1">
                <a:solidFill>
                  <a:srgbClr val="FF0000"/>
                </a:solidFill>
              </a:rPr>
              <a:t>Ablegeplatz</a:t>
            </a:r>
            <a:r>
              <a:rPr lang="de-DE" dirty="0">
                <a:solidFill>
                  <a:srgbClr val="FF0000"/>
                </a:solidFill>
              </a:rPr>
              <a:t>, so ist die Übung mit 0 Punkten zu bewerten. Verlässt der Hund danach den </a:t>
            </a:r>
            <a:r>
              <a:rPr lang="de-DE" dirty="0" err="1">
                <a:solidFill>
                  <a:srgbClr val="FF0000"/>
                </a:solidFill>
              </a:rPr>
              <a:t>Ablegeplatz</a:t>
            </a:r>
            <a:r>
              <a:rPr lang="de-DE" dirty="0">
                <a:solidFill>
                  <a:srgbClr val="FF0000"/>
                </a:solidFill>
              </a:rPr>
              <a:t>, erhält er eine Teilbewertung. Kommt der Hund dem HF beim Abholen </a:t>
            </a:r>
            <a:r>
              <a:rPr lang="de-DE" dirty="0" err="1">
                <a:solidFill>
                  <a:srgbClr val="FF0000"/>
                </a:solidFill>
              </a:rPr>
              <a:t>ent</a:t>
            </a:r>
            <a:r>
              <a:rPr lang="de-DE" dirty="0">
                <a:solidFill>
                  <a:srgbClr val="FF0000"/>
                </a:solidFill>
              </a:rPr>
              <a:t>- gegen, erfolgt ein Abzug bis zu 3 Punkten.</a:t>
            </a:r>
          </a:p>
          <a:p>
            <a:endParaRPr lang="de-DE" dirty="0"/>
          </a:p>
        </p:txBody>
      </p:sp>
      <p:sp>
        <p:nvSpPr>
          <p:cNvPr id="4" name="Fußzeilenplatzhalter 3"/>
          <p:cNvSpPr>
            <a:spLocks noGrp="1"/>
          </p:cNvSpPr>
          <p:nvPr>
            <p:ph type="ftr" sz="quarter" idx="11"/>
          </p:nvPr>
        </p:nvSpPr>
        <p:spPr>
          <a:xfrm>
            <a:off x="1857356" y="6356350"/>
            <a:ext cx="5643602"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10</a:t>
            </a:fld>
            <a:endParaRPr lang="de-D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Inhaltsplatzhalter 4"/>
          <p:cNvSpPr>
            <a:spLocks noGrp="1"/>
          </p:cNvSpPr>
          <p:nvPr>
            <p:ph idx="1"/>
          </p:nvPr>
        </p:nvSpPr>
        <p:spPr>
          <a:xfrm>
            <a:off x="428596" y="714356"/>
            <a:ext cx="8515352" cy="5429288"/>
          </a:xfrm>
        </p:spPr>
        <p:txBody>
          <a:bodyPr>
            <a:noAutofit/>
          </a:bodyPr>
          <a:lstStyle/>
          <a:p>
            <a:pPr eaLnBrk="0" hangingPunct="0">
              <a:buNone/>
            </a:pPr>
            <a:r>
              <a:rPr lang="de-DE" sz="2400" b="1" dirty="0"/>
              <a:t>BegleithundePrüfung BgH-2</a:t>
            </a:r>
          </a:p>
          <a:p>
            <a:pPr eaLnBrk="0" hangingPunct="0">
              <a:buNone/>
              <a:tabLst>
                <a:tab pos="6638925" algn="l"/>
              </a:tabLst>
            </a:pPr>
            <a:r>
              <a:rPr lang="de-DE" sz="2400" dirty="0"/>
              <a:t> </a:t>
            </a:r>
          </a:p>
          <a:p>
            <a:pPr marL="72000" indent="0" eaLnBrk="0" hangingPunct="0">
              <a:spcBef>
                <a:spcPts val="600"/>
              </a:spcBef>
              <a:spcAft>
                <a:spcPts val="600"/>
              </a:spcAft>
              <a:buNone/>
              <a:tabLst>
                <a:tab pos="6638925" algn="l"/>
              </a:tabLst>
            </a:pPr>
            <a:r>
              <a:rPr lang="de-DE" sz="2400" b="1" i="1" dirty="0"/>
              <a:t>Übung 1:</a:t>
            </a:r>
            <a:r>
              <a:rPr lang="de-DE" sz="2400" dirty="0"/>
              <a:t> Leinenführigkeit </a:t>
            </a:r>
            <a:r>
              <a:rPr lang="de-DE" sz="2400" dirty="0" smtClean="0"/>
              <a:t>	20 Punkte</a:t>
            </a:r>
            <a:endParaRPr lang="de-DE" sz="2400" dirty="0"/>
          </a:p>
          <a:p>
            <a:pPr marL="72000" indent="0" eaLnBrk="0" hangingPunct="0">
              <a:spcBef>
                <a:spcPts val="600"/>
              </a:spcBef>
              <a:spcAft>
                <a:spcPts val="600"/>
              </a:spcAft>
              <a:buNone/>
              <a:tabLst>
                <a:tab pos="6638925" algn="l"/>
              </a:tabLst>
            </a:pPr>
            <a:r>
              <a:rPr lang="de-DE" sz="2400" b="1" i="1" dirty="0"/>
              <a:t>Übung 2:</a:t>
            </a:r>
            <a:r>
              <a:rPr lang="de-DE" sz="2400" dirty="0"/>
              <a:t> Freifolge </a:t>
            </a:r>
            <a:r>
              <a:rPr lang="de-DE" sz="2400" dirty="0" smtClean="0"/>
              <a:t>	20 Punkte</a:t>
            </a:r>
          </a:p>
          <a:p>
            <a:pPr marL="72000" indent="0" eaLnBrk="0" hangingPunct="0">
              <a:spcBef>
                <a:spcPts val="600"/>
              </a:spcBef>
              <a:spcAft>
                <a:spcPts val="600"/>
              </a:spcAft>
              <a:buNone/>
              <a:tabLst>
                <a:tab pos="6638925" algn="l"/>
              </a:tabLst>
            </a:pPr>
            <a:r>
              <a:rPr lang="de-DE" sz="2400" b="1" i="1" dirty="0" smtClean="0"/>
              <a:t>Übung 3:</a:t>
            </a:r>
            <a:r>
              <a:rPr lang="de-DE" sz="2400" dirty="0" smtClean="0"/>
              <a:t> Sitz aus der Bewegung	15 Punkte</a:t>
            </a:r>
          </a:p>
          <a:p>
            <a:pPr marL="72000" indent="0" eaLnBrk="0" hangingPunct="0">
              <a:spcBef>
                <a:spcPts val="600"/>
              </a:spcBef>
              <a:spcAft>
                <a:spcPts val="600"/>
              </a:spcAft>
              <a:buNone/>
              <a:tabLst>
                <a:tab pos="6638925" algn="l"/>
              </a:tabLst>
            </a:pPr>
            <a:r>
              <a:rPr lang="de-DE" sz="2400" b="1" i="1" dirty="0" smtClean="0"/>
              <a:t>Übung 4:</a:t>
            </a:r>
            <a:r>
              <a:rPr lang="de-DE" sz="2400" dirty="0" smtClean="0"/>
              <a:t> Ablegen in Verbindung mit Herankommen	15 Punkte </a:t>
            </a:r>
          </a:p>
          <a:p>
            <a:pPr marL="72000" indent="0" eaLnBrk="0" hangingPunct="0">
              <a:spcBef>
                <a:spcPts val="600"/>
              </a:spcBef>
              <a:spcAft>
                <a:spcPts val="600"/>
              </a:spcAft>
              <a:buNone/>
              <a:tabLst>
                <a:tab pos="6638925" algn="l"/>
              </a:tabLst>
            </a:pPr>
            <a:r>
              <a:rPr lang="de-DE" sz="2400" b="1" i="1" dirty="0"/>
              <a:t>Übung 5:</a:t>
            </a:r>
            <a:r>
              <a:rPr lang="de-DE" sz="2400" dirty="0" smtClean="0"/>
              <a:t> Bringen	10 Punkte</a:t>
            </a:r>
          </a:p>
          <a:p>
            <a:pPr marL="72000" indent="0" eaLnBrk="0" hangingPunct="0">
              <a:spcBef>
                <a:spcPts val="600"/>
              </a:spcBef>
              <a:spcAft>
                <a:spcPts val="600"/>
              </a:spcAft>
              <a:buNone/>
              <a:tabLst>
                <a:tab pos="6638925" algn="l"/>
              </a:tabLst>
            </a:pPr>
            <a:r>
              <a:rPr lang="de-DE" sz="2400" b="1" i="1" dirty="0"/>
              <a:t>Übung 6:</a:t>
            </a:r>
            <a:r>
              <a:rPr lang="de-DE" sz="2400" dirty="0" smtClean="0"/>
              <a:t> </a:t>
            </a:r>
            <a:r>
              <a:rPr lang="de-DE" sz="2400" dirty="0" err="1" smtClean="0"/>
              <a:t>Voransenden</a:t>
            </a:r>
            <a:r>
              <a:rPr lang="de-DE" sz="2400" dirty="0" smtClean="0"/>
              <a:t>	10 Punkte</a:t>
            </a:r>
          </a:p>
          <a:p>
            <a:pPr marL="72000" indent="0" eaLnBrk="0" hangingPunct="0">
              <a:spcBef>
                <a:spcPts val="600"/>
              </a:spcBef>
              <a:spcAft>
                <a:spcPts val="600"/>
              </a:spcAft>
              <a:buNone/>
              <a:tabLst>
                <a:tab pos="6638925" algn="l"/>
              </a:tabLst>
            </a:pPr>
            <a:r>
              <a:rPr lang="de-DE" sz="2400" b="1" i="1" dirty="0"/>
              <a:t>Übung 7:</a:t>
            </a:r>
            <a:r>
              <a:rPr lang="de-DE" sz="2400" dirty="0" smtClean="0"/>
              <a:t> Ablegen unter Ablenkung 	10 Punkte</a:t>
            </a:r>
            <a:br>
              <a:rPr lang="de-DE" sz="2400" dirty="0" smtClean="0"/>
            </a:br>
            <a:endParaRPr lang="de-DE" sz="2400" dirty="0" smtClean="0"/>
          </a:p>
          <a:p>
            <a:pPr eaLnBrk="0" hangingPunct="0">
              <a:buNone/>
              <a:tabLst>
                <a:tab pos="6550025" algn="l"/>
              </a:tabLst>
            </a:pPr>
            <a:r>
              <a:rPr lang="de-DE" sz="2400" b="1" dirty="0" smtClean="0"/>
              <a:t>Gesamt  	100 Punkte</a:t>
            </a:r>
          </a:p>
          <a:p>
            <a:pPr>
              <a:buNone/>
            </a:pPr>
            <a:endParaRPr lang="de-DE" sz="2400" dirty="0"/>
          </a:p>
        </p:txBody>
      </p:sp>
      <p:sp>
        <p:nvSpPr>
          <p:cNvPr id="3" name="Fußzeilenplatzhalter 2"/>
          <p:cNvSpPr>
            <a:spLocks noGrp="1"/>
          </p:cNvSpPr>
          <p:nvPr>
            <p:ph type="ftr" sz="quarter" idx="11"/>
          </p:nvPr>
        </p:nvSpPr>
        <p:spPr>
          <a:xfrm>
            <a:off x="2000232" y="6356350"/>
            <a:ext cx="5214974"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4" name="Foliennummernplatzhalter 3"/>
          <p:cNvSpPr>
            <a:spLocks noGrp="1"/>
          </p:cNvSpPr>
          <p:nvPr>
            <p:ph type="sldNum" sz="quarter" idx="12"/>
          </p:nvPr>
        </p:nvSpPr>
        <p:spPr/>
        <p:txBody>
          <a:bodyPr/>
          <a:lstStyle/>
          <a:p>
            <a:fld id="{5DE2F2BC-38CD-496B-8C15-EEACBCBC79F2}" type="slidenum">
              <a:rPr lang="de-DE" smtClean="0"/>
              <a:pPr/>
              <a:t>11</a:t>
            </a:fld>
            <a:endParaRPr lang="de-DE"/>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8596" y="428604"/>
            <a:ext cx="8229600" cy="5740409"/>
          </a:xfrm>
        </p:spPr>
        <p:txBody>
          <a:bodyPr>
            <a:normAutofit fontScale="77500" lnSpcReduction="20000"/>
          </a:bodyPr>
          <a:lstStyle/>
          <a:p>
            <a:pPr marL="0" indent="0">
              <a:buNone/>
            </a:pPr>
            <a:r>
              <a:rPr lang="de-DE" sz="4400" b="1" dirty="0" smtClean="0"/>
              <a:t>Allgemeine Bestimmungen</a:t>
            </a:r>
          </a:p>
          <a:p>
            <a:pPr marL="0" indent="0">
              <a:buNone/>
            </a:pPr>
            <a:endParaRPr lang="de-DE" dirty="0" smtClean="0"/>
          </a:p>
          <a:p>
            <a:pPr marL="0" indent="0" algn="just">
              <a:spcBef>
                <a:spcPts val="600"/>
              </a:spcBef>
              <a:spcAft>
                <a:spcPts val="600"/>
              </a:spcAft>
              <a:buNone/>
            </a:pPr>
            <a:r>
              <a:rPr lang="de-DE" b="1" kern="1400" baseline="2000" dirty="0" smtClean="0">
                <a:solidFill>
                  <a:srgbClr val="FF0000"/>
                </a:solidFill>
              </a:rPr>
              <a:t>Der LR </a:t>
            </a:r>
            <a:r>
              <a:rPr lang="de-DE" b="1" kern="1400" baseline="2000" dirty="0" smtClean="0">
                <a:solidFill>
                  <a:srgbClr val="FF0000"/>
                </a:solidFill>
              </a:rPr>
              <a:t> </a:t>
            </a:r>
            <a:r>
              <a:rPr lang="de-DE" kern="1400" baseline="2000" dirty="0" smtClean="0">
                <a:solidFill>
                  <a:srgbClr val="FF0000"/>
                </a:solidFill>
              </a:rPr>
              <a:t>gibt die Anweisung für den Beginn einer Übung. </a:t>
            </a:r>
            <a:r>
              <a:rPr lang="de-DE" kern="1400" baseline="2000" dirty="0" smtClean="0"/>
              <a:t>Alles weitere, wie Wendungen, Anhalten, Wechseln der Gangart usw. werden ohne Anweisung ausgeführt. </a:t>
            </a:r>
            <a:r>
              <a:rPr lang="de-DE" kern="1400" baseline="2000" dirty="0" smtClean="0">
                <a:solidFill>
                  <a:srgbClr val="FF0000"/>
                </a:solidFill>
              </a:rPr>
              <a:t>Auf Wunsch des HF können diese Anweisungen auch gegeben werden.</a:t>
            </a:r>
          </a:p>
          <a:p>
            <a:pPr marL="0" indent="0">
              <a:spcBef>
                <a:spcPts val="600"/>
              </a:spcBef>
              <a:spcAft>
                <a:spcPts val="600"/>
              </a:spcAft>
              <a:buNone/>
            </a:pPr>
            <a:r>
              <a:rPr lang="de-DE" kern="1400" baseline="2000" dirty="0" smtClean="0"/>
              <a:t>Die HZ sind in der Prüfungsordnung verankert. Führt ein Hund nach dem dritten gegebenen HZ eine Übung nicht aus, ist diese zu beenden (Bewertung 0 Punkte). Beim Abrufen kann anstelle des HZ „Hier“ auch der Name des Hundes verwendet werden. Der Name des Hundes in Verbindung mit dem HZ „Hier“ gilt jedoch als Doppelhörzeichen. In der Grundstellung sitzt der Hund eng und gerade an der linken Seite des HF, sodass die Schulter des Hundes mit dem Knie des HF abschließt. Jede Übung beginnt und endet mit der Grundstellung. Die Abschlussgrundstellung einer Übung gilt als Anfangsgrundstellung der nächsten Übung, sofern ein Positions- wechsel nicht erforderlich ist. Das Einnehmen der Grundstellung am Anfang der Übung ist nur einmal erlaubt. Aus der Grundstellung heraus erfolgt die sogenannte Entwicklung. Der HF muss sie mindestens 10, jedoch höchstens 15 Schritte zeigen, bevor das HZ zur Ausführung der Übung gegeben wird. Zwischen den Übungsteilen Vorsitzen und Abschluss oder beim Herantreten an den abliegenden Hund, sind deutliche Pausen einzuhalten (ca. 3 Sekunden). Beim Abholen kann der HF von vorne oder von hinten an seinen Hund herantreten. Ein kurzes Lob ist nur nach jeder beendeten Übung und nur in Grundstellung erlaubt. Danach kann der HF eine neue Grundstellung einnehmen. Jedenfalls muss zwischen Lob und Neubeginn ein deutlicher Zeitabstand (ca. 3 sec.) eingehalten werden.</a:t>
            </a:r>
          </a:p>
          <a:p>
            <a:pPr marL="0" indent="0">
              <a:spcBef>
                <a:spcPts val="600"/>
              </a:spcBef>
              <a:spcAft>
                <a:spcPts val="600"/>
              </a:spcAft>
              <a:buNone/>
            </a:pPr>
            <a:endParaRPr lang="de-DE" kern="1400" baseline="2000" dirty="0"/>
          </a:p>
        </p:txBody>
      </p:sp>
      <p:sp>
        <p:nvSpPr>
          <p:cNvPr id="6" name="Fußzeilenplatzhalter 5"/>
          <p:cNvSpPr>
            <a:spLocks noGrp="1"/>
          </p:cNvSpPr>
          <p:nvPr>
            <p:ph type="ftr" sz="quarter" idx="11"/>
          </p:nvPr>
        </p:nvSpPr>
        <p:spPr>
          <a:xfrm>
            <a:off x="1857356" y="6356350"/>
            <a:ext cx="5143536"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7" name="Foliennummernplatzhalter 6"/>
          <p:cNvSpPr>
            <a:spLocks noGrp="1"/>
          </p:cNvSpPr>
          <p:nvPr>
            <p:ph type="sldNum" sz="quarter" idx="12"/>
          </p:nvPr>
        </p:nvSpPr>
        <p:spPr/>
        <p:txBody>
          <a:bodyPr/>
          <a:lstStyle/>
          <a:p>
            <a:fld id="{5DE2F2BC-38CD-496B-8C15-EEACBCBC79F2}" type="slidenum">
              <a:rPr lang="de-DE" smtClean="0"/>
              <a:pPr/>
              <a:t>12</a:t>
            </a:fld>
            <a:endParaRPr lang="de-D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8596" y="642918"/>
            <a:ext cx="8229600" cy="4525963"/>
          </a:xfrm>
        </p:spPr>
        <p:txBody>
          <a:bodyPr>
            <a:normAutofit fontScale="62500" lnSpcReduction="20000"/>
          </a:bodyPr>
          <a:lstStyle/>
          <a:p>
            <a:pPr marL="0" indent="0" eaLnBrk="0" hangingPunct="0">
              <a:buNone/>
            </a:pPr>
            <a:r>
              <a:rPr lang="de-DE" dirty="0" smtClean="0"/>
              <a:t>Die Freifolge ist auch auf den eventuell notwendigen Wegen zwischen den Übungen zu zeigen. Ein Auflockern oder Spielen ist nicht erlaubt.</a:t>
            </a:r>
          </a:p>
          <a:p>
            <a:pPr marL="0" indent="0" eaLnBrk="0" hangingPunct="0">
              <a:buNone/>
            </a:pPr>
            <a:r>
              <a:rPr lang="de-DE" dirty="0" smtClean="0"/>
              <a:t>Die Kehrtwendung ist vom HF nach links auszuführen. Der Hund kann bei der Kehrtwendung entweder hinter dem HF herumkommen oder vorne zurückgehen, die Ausführung muss innerhalb einer Prüfung gleich sein.</a:t>
            </a:r>
          </a:p>
          <a:p>
            <a:pPr marL="0" indent="0" eaLnBrk="0" hangingPunct="0">
              <a:buNone/>
            </a:pPr>
            <a:r>
              <a:rPr lang="de-DE" dirty="0" smtClean="0"/>
              <a:t>Nach dem Vorsitzen kann der Hund entweder hinten herum als auch von vorne in die Grundstellung gehen. Wird eine Übung oder ein Übungsteil nach drei HZ nicht ausgeführt, so ist die jeweilige Übung abzubrechen. Verlässt der Hund den HF oder den Vorführplatz und kommt auf dreimaliges Rufen nicht zurück, wird die Unterordnung abgebrochen.</a:t>
            </a:r>
          </a:p>
          <a:p>
            <a:pPr marL="0" indent="0" eaLnBrk="0" hangingPunct="0">
              <a:buNone/>
            </a:pPr>
            <a:r>
              <a:rPr lang="de-DE" dirty="0" smtClean="0">
                <a:solidFill>
                  <a:srgbClr val="FF0000"/>
                </a:solidFill>
              </a:rPr>
              <a:t>Zu jedem HZ ist zusätzlich ein Sichtzeichen erlaubt. Ein Sichtzeichen ist eine einmalige, kurze Handbewegung, ohne den Hund dabei zu berühren.</a:t>
            </a:r>
          </a:p>
          <a:p>
            <a:pPr marL="0" indent="0">
              <a:buNone/>
            </a:pPr>
            <a:r>
              <a:rPr lang="de-DE" dirty="0" smtClean="0"/>
              <a:t/>
            </a:r>
            <a:br>
              <a:rPr lang="de-DE" dirty="0" smtClean="0"/>
            </a:br>
            <a:endParaRPr lang="de-DE" dirty="0" smtClean="0"/>
          </a:p>
          <a:p>
            <a:pPr>
              <a:buNone/>
            </a:pPr>
            <a:endParaRPr lang="de-DE" dirty="0"/>
          </a:p>
        </p:txBody>
      </p:sp>
      <p:sp>
        <p:nvSpPr>
          <p:cNvPr id="4" name="Fußzeilenplatzhalter 3"/>
          <p:cNvSpPr>
            <a:spLocks noGrp="1"/>
          </p:cNvSpPr>
          <p:nvPr>
            <p:ph type="ftr" sz="quarter" idx="11"/>
          </p:nvPr>
        </p:nvSpPr>
        <p:spPr>
          <a:xfrm>
            <a:off x="2214546" y="6356350"/>
            <a:ext cx="4500594"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13</a:t>
            </a:fld>
            <a:endParaRPr lang="de-D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00034" y="357166"/>
            <a:ext cx="8229600" cy="6143668"/>
          </a:xfrm>
        </p:spPr>
        <p:txBody>
          <a:bodyPr>
            <a:noAutofit/>
          </a:bodyPr>
          <a:lstStyle/>
          <a:p>
            <a:pPr marL="514350" lvl="0" indent="-514350" eaLnBrk="0" hangingPunct="0">
              <a:buFont typeface="+mj-lt"/>
              <a:buAutoNum type="arabicPeriod"/>
            </a:pPr>
            <a:r>
              <a:rPr lang="de-DE" sz="2400" b="1" dirty="0"/>
              <a:t>Leinenführigkeit - 20 </a:t>
            </a:r>
            <a:r>
              <a:rPr lang="de-DE" sz="2400" b="1" dirty="0" smtClean="0"/>
              <a:t>Punkte</a:t>
            </a:r>
            <a:br>
              <a:rPr lang="de-DE" sz="2400" b="1" dirty="0" smtClean="0"/>
            </a:br>
            <a:endParaRPr lang="de-DE" sz="1000" b="1" dirty="0"/>
          </a:p>
          <a:p>
            <a:pPr marL="514350" lvl="0" indent="-514350" eaLnBrk="0" hangingPunct="0">
              <a:spcBef>
                <a:spcPts val="0"/>
              </a:spcBef>
              <a:buFont typeface="+mj-lt"/>
              <a:buAutoNum type="alphaLcParenR"/>
            </a:pPr>
            <a:r>
              <a:rPr lang="de-DE" sz="1600" dirty="0"/>
              <a:t>Hörzeichen: „Fuß“ Das HZ ist beim Angehen, bei den Wendungen und beim Wechsel der Gangart erlaubt</a:t>
            </a:r>
            <a:r>
              <a:rPr lang="de-DE" sz="1600" dirty="0" smtClean="0"/>
              <a:t>.</a:t>
            </a:r>
            <a:br>
              <a:rPr lang="de-DE" sz="1600" dirty="0" smtClean="0"/>
            </a:br>
            <a:endParaRPr lang="de-DE" sz="1000" dirty="0"/>
          </a:p>
          <a:p>
            <a:pPr marL="514350" lvl="0" indent="-514350" eaLnBrk="0" hangingPunct="0">
              <a:spcBef>
                <a:spcPts val="0"/>
              </a:spcBef>
              <a:buFont typeface="+mj-lt"/>
              <a:buAutoNum type="alphaLcParenR"/>
            </a:pPr>
            <a:r>
              <a:rPr lang="de-DE" sz="1600" dirty="0"/>
              <a:t>Ausführung: Der HF begibt sich mit seinem angeleinten Hund zum LR, lässt seinen Hund absitzen und stellt sich vor. Die Leine muss in der linken Hand locker durchhängend </a:t>
            </a:r>
            <a:r>
              <a:rPr lang="de-DE" sz="1600" dirty="0" err="1"/>
              <a:t>gehal</a:t>
            </a:r>
            <a:r>
              <a:rPr lang="de-DE" sz="1600" dirty="0"/>
              <a:t>- </a:t>
            </a:r>
            <a:r>
              <a:rPr lang="de-DE" sz="1600" dirty="0" err="1"/>
              <a:t>ten</a:t>
            </a:r>
            <a:r>
              <a:rPr lang="de-DE" sz="1600" dirty="0"/>
              <a:t> werden. Von der Grundstellung aus muss der Hund dem HF auf das HZ „Fuß“ aufmerk- sam, freudig und gerade folgen, mit dem Schulterblatt immer in </a:t>
            </a:r>
            <a:r>
              <a:rPr lang="de-DE" sz="1600" dirty="0" err="1"/>
              <a:t>Kniehöhe</a:t>
            </a:r>
            <a:r>
              <a:rPr lang="de-DE" sz="1600" dirty="0"/>
              <a:t> an der linken Seite des HF bleiben und sich beim Anhalten selbständig, schnell und gerade setzen. Zu Beginn der Übung muss der HF mit seinem Hund 50 Schritte geradeaus gehen ohne anzuhalten, nach der Kehrtwendung und weiteren 10 bis 15 Schritten den Laufschritt und den langsamen Schritt zeigen (jeweils mindestens 10 Schritte). Der Übergang vom Lauf- schritt in den langsamen Schritt muss ohne Zwischenschritte ausgeführt werden. Die </a:t>
            </a:r>
            <a:r>
              <a:rPr lang="de-DE" sz="1600" dirty="0" err="1"/>
              <a:t>ver</a:t>
            </a:r>
            <a:r>
              <a:rPr lang="de-DE" sz="1600" dirty="0"/>
              <a:t>- </a:t>
            </a:r>
            <a:r>
              <a:rPr lang="de-DE" sz="1600" dirty="0" err="1"/>
              <a:t>schiedenen</a:t>
            </a:r>
            <a:r>
              <a:rPr lang="de-DE" sz="1600" dirty="0"/>
              <a:t> Gangarten müssen sich deutlich in der Geschwindigkeit unterscheiden. Im </a:t>
            </a:r>
            <a:r>
              <a:rPr lang="de-DE" sz="1600" dirty="0" err="1"/>
              <a:t>nor</a:t>
            </a:r>
            <a:r>
              <a:rPr lang="de-DE" sz="1600" dirty="0"/>
              <a:t>- malen Schritt ist dann mindestens eine Rechts-, Links- und Kehrtwendung auszuführen. Das Anhalten ist mindestens einmal aus dem normalen Schritt zu zeigen. Auf Anweisung des LR muss der HF mit seinem Hund durch eine sich bewegende Gruppe von mindestens vier Personen gehen. Der HF muss mit seinem Hund dabei eine Person rechts und eine </a:t>
            </a:r>
            <a:r>
              <a:rPr lang="de-DE" sz="1600" dirty="0" smtClean="0"/>
              <a:t>Person </a:t>
            </a:r>
            <a:r>
              <a:rPr lang="de-DE" sz="1600" dirty="0"/>
              <a:t>links umgehen und mindestens einmal in der Gruppe anhalten. Dem LR ist es freigestellt, eine Wiederholung zu fordern. </a:t>
            </a:r>
            <a:r>
              <a:rPr lang="de-DE" sz="1600" dirty="0">
                <a:solidFill>
                  <a:srgbClr val="FF0000"/>
                </a:solidFill>
              </a:rPr>
              <a:t>Der HF mit seinem Hund verlässt die Gruppe, hält an und leint seinen sitzenden Hund ab</a:t>
            </a:r>
            <a:r>
              <a:rPr lang="de-DE" sz="1600" dirty="0" smtClean="0">
                <a:solidFill>
                  <a:srgbClr val="FF0000"/>
                </a:solidFill>
              </a:rPr>
              <a:t>.</a:t>
            </a:r>
            <a:r>
              <a:rPr lang="de-DE" sz="1600" dirty="0" smtClean="0"/>
              <a:t/>
            </a:r>
            <a:br>
              <a:rPr lang="de-DE" sz="1600" dirty="0" smtClean="0"/>
            </a:br>
            <a:endParaRPr lang="de-DE" sz="1000" dirty="0"/>
          </a:p>
          <a:p>
            <a:pPr marL="514350" lvl="0" indent="-514350" eaLnBrk="0" hangingPunct="0">
              <a:spcBef>
                <a:spcPts val="0"/>
              </a:spcBef>
              <a:buFont typeface="+mj-lt"/>
              <a:buAutoNum type="alphaLcParenR"/>
            </a:pPr>
            <a:r>
              <a:rPr lang="de-DE" sz="1600" dirty="0">
                <a:solidFill>
                  <a:srgbClr val="FF0000"/>
                </a:solidFill>
              </a:rPr>
              <a:t>Bewertung: Vorlaufen, seitliches Abweichen, Zurückbleiben, zusätzliche HZ, Körperhilfen, Unaufmerksamkeit und/oder Gedrücktheit des Hundes entwerten entsprechend.</a:t>
            </a:r>
          </a:p>
          <a:p>
            <a:pPr marL="514350" indent="-514350">
              <a:buFont typeface="+mj-lt"/>
              <a:buAutoNum type="alphaLcParenR"/>
            </a:pPr>
            <a:endParaRPr lang="de-DE" sz="1800" dirty="0"/>
          </a:p>
        </p:txBody>
      </p:sp>
      <p:sp>
        <p:nvSpPr>
          <p:cNvPr id="4" name="Fußzeilenplatzhalter 3"/>
          <p:cNvSpPr>
            <a:spLocks noGrp="1"/>
          </p:cNvSpPr>
          <p:nvPr>
            <p:ph type="ftr" sz="quarter" idx="11"/>
          </p:nvPr>
        </p:nvSpPr>
        <p:spPr>
          <a:xfrm>
            <a:off x="2214546" y="6356350"/>
            <a:ext cx="5072098"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14</a:t>
            </a:fld>
            <a:endParaRPr lang="de-D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57166"/>
            <a:ext cx="8229600" cy="5929354"/>
          </a:xfrm>
        </p:spPr>
        <p:txBody>
          <a:bodyPr>
            <a:normAutofit fontScale="32500" lnSpcReduction="20000"/>
          </a:bodyPr>
          <a:lstStyle/>
          <a:p>
            <a:pPr marL="541338" lvl="0" indent="-541338" eaLnBrk="0" hangingPunct="0">
              <a:buFont typeface="+mj-lt"/>
              <a:buAutoNum type="arabicPeriod" startAt="2"/>
            </a:pPr>
            <a:r>
              <a:rPr lang="de-DE" sz="7400" b="1" dirty="0"/>
              <a:t>Freifolge - 20 </a:t>
            </a:r>
            <a:r>
              <a:rPr lang="de-DE" sz="7400" b="1" dirty="0" smtClean="0"/>
              <a:t>Punkte</a:t>
            </a:r>
            <a:r>
              <a:rPr lang="de-DE" b="1" dirty="0" smtClean="0"/>
              <a:t/>
            </a:r>
            <a:br>
              <a:rPr lang="de-DE" b="1" dirty="0" smtClean="0"/>
            </a:br>
            <a:endParaRPr lang="de-DE" b="1" dirty="0"/>
          </a:p>
          <a:p>
            <a:pPr marL="514350" lvl="0" indent="-514350" eaLnBrk="0" hangingPunct="0">
              <a:buFont typeface="+mj-lt"/>
              <a:buAutoNum type="alphaLcParenR"/>
            </a:pPr>
            <a:r>
              <a:rPr lang="de-DE" sz="5500" dirty="0"/>
              <a:t>Hörzeichen: „Fuß“. Das HZ ist beim Angehen, bei den Wendungen und beim Wechsel der Gangart erlaubt</a:t>
            </a:r>
            <a:r>
              <a:rPr lang="de-DE" sz="5500" dirty="0" smtClean="0"/>
              <a:t>.</a:t>
            </a:r>
            <a:br>
              <a:rPr lang="de-DE" sz="5500" dirty="0" smtClean="0"/>
            </a:br>
            <a:endParaRPr lang="de-DE" sz="3100" dirty="0"/>
          </a:p>
          <a:p>
            <a:pPr marL="514350" lvl="0" indent="-514350" eaLnBrk="0" hangingPunct="0">
              <a:buFont typeface="+mj-lt"/>
              <a:buAutoNum type="alphaLcParenR"/>
            </a:pPr>
            <a:r>
              <a:rPr lang="de-DE" sz="5500" dirty="0"/>
              <a:t>Ausführung: Von der Grundstellung aus muss der Hund dem HF auf das HZ „Fuß“ </a:t>
            </a:r>
            <a:r>
              <a:rPr lang="de-DE" sz="5500" dirty="0" smtClean="0"/>
              <a:t>aufmerksam</a:t>
            </a:r>
            <a:r>
              <a:rPr lang="de-DE" sz="5500" dirty="0"/>
              <a:t>, freudig und gerade folgen, mit dem Schulterblatt immer in </a:t>
            </a:r>
            <a:r>
              <a:rPr lang="de-DE" sz="5500" dirty="0" err="1"/>
              <a:t>Kniehöhe</a:t>
            </a:r>
            <a:r>
              <a:rPr lang="de-DE" sz="5500" dirty="0"/>
              <a:t> an der linken Seite des HF bleiben und sich beim Anhalten selbständig, schnell und gerade setzen. Zu Beginn der Übung muss der HF mit seinem Hund durch eine sich bewegende Gruppe von mindestens vier Personen gehen. Der HF muss mit seinem Hund dabei eine Person rechts und eine Person links umgehen und mindestens einmal in der Gruppe anhalten. Der HF mit seinem Hund verlässt die Gruppe und begibt sich zum Ausgangspunkt. Von der </a:t>
            </a:r>
            <a:r>
              <a:rPr lang="de-DE" sz="5500" dirty="0" smtClean="0"/>
              <a:t>Grundstellung </a:t>
            </a:r>
            <a:r>
              <a:rPr lang="de-DE" sz="5500" dirty="0"/>
              <a:t>aus geht der HF mit seinem Hund 50 Schritte ohne anzuhalten geradeaus, und zeigt nach der Kehrtwendung und weiteren 10 bis 15 Schritten den Laufschritt und den langsamen Schritt (jeweils mindestens 10 Schritte). Der Übergang vom Laufschritt in den langsamen Schritt muss ohne Zwischenschritte ausgeführt werden. Die verschiedenen Gangarten müssen sich deutlich in der Geschwindigkeit unterscheiden. Im normalen Schritt ist dann mindestens eine Rechts-, Links- und Kehrtwendung auszuführen. Das Anhalten ist mindestens einmal aus dem normalen Schritt zu zeigen</a:t>
            </a:r>
            <a:r>
              <a:rPr lang="de-DE" sz="5500" dirty="0" smtClean="0"/>
              <a:t>.</a:t>
            </a:r>
            <a:br>
              <a:rPr lang="de-DE" sz="5500" dirty="0" smtClean="0"/>
            </a:br>
            <a:endParaRPr lang="de-DE" sz="3100" dirty="0"/>
          </a:p>
          <a:p>
            <a:pPr marL="514350" lvl="0" indent="-514350" eaLnBrk="0" hangingPunct="0">
              <a:buFont typeface="+mj-lt"/>
              <a:buAutoNum type="alphaLcParenR"/>
            </a:pPr>
            <a:r>
              <a:rPr lang="de-DE" sz="5500" dirty="0">
                <a:solidFill>
                  <a:srgbClr val="FF0000"/>
                </a:solidFill>
              </a:rPr>
              <a:t>Bewertung: Vorlaufen, seitliches Abweichen, Zurückbleiben, zusätzliche HZ, Körperhilfen, Unaufmerksamkeit und/oder Gedrücktheit des Hundes entwerten entsprechend.</a:t>
            </a:r>
          </a:p>
          <a:p>
            <a:pPr marL="514350" indent="-514350">
              <a:buFont typeface="+mj-lt"/>
              <a:buAutoNum type="alphaLcParenR"/>
            </a:pPr>
            <a:endParaRPr lang="de-DE" sz="5500" dirty="0"/>
          </a:p>
        </p:txBody>
      </p:sp>
      <p:sp>
        <p:nvSpPr>
          <p:cNvPr id="4" name="Fußzeilenplatzhalter 3"/>
          <p:cNvSpPr>
            <a:spLocks noGrp="1"/>
          </p:cNvSpPr>
          <p:nvPr>
            <p:ph type="ftr" sz="quarter" idx="11"/>
          </p:nvPr>
        </p:nvSpPr>
        <p:spPr>
          <a:xfrm>
            <a:off x="2214546" y="6356350"/>
            <a:ext cx="5214974"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15</a:t>
            </a:fld>
            <a:endParaRPr lang="de-D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8596" y="1071546"/>
            <a:ext cx="8229600" cy="4429156"/>
          </a:xfrm>
        </p:spPr>
        <p:txBody>
          <a:bodyPr>
            <a:normAutofit fontScale="92500"/>
          </a:bodyPr>
          <a:lstStyle/>
          <a:p>
            <a:pPr marL="514350" lvl="0" indent="-514350" eaLnBrk="0" hangingPunct="0">
              <a:buFont typeface="+mj-lt"/>
              <a:buAutoNum type="arabicPeriod" startAt="3"/>
            </a:pPr>
            <a:r>
              <a:rPr lang="de-DE" sz="2600" b="1" dirty="0"/>
              <a:t>Sitz aus der Bewegung - 15 </a:t>
            </a:r>
            <a:r>
              <a:rPr lang="de-DE" sz="2600" b="1" dirty="0" smtClean="0"/>
              <a:t>Punkte</a:t>
            </a:r>
            <a:r>
              <a:rPr lang="de-DE" b="1" dirty="0" smtClean="0"/>
              <a:t/>
            </a:r>
            <a:br>
              <a:rPr lang="de-DE" b="1" dirty="0" smtClean="0"/>
            </a:br>
            <a:endParaRPr lang="de-DE" b="1" dirty="0"/>
          </a:p>
          <a:p>
            <a:pPr marL="514350" lvl="0" indent="-514350" eaLnBrk="0" hangingPunct="0">
              <a:buFont typeface="+mj-lt"/>
              <a:buAutoNum type="alphaLcParenR"/>
            </a:pPr>
            <a:r>
              <a:rPr lang="de-DE" sz="1900" dirty="0"/>
              <a:t>Hörzeichen: „Fuß“, „Sitz</a:t>
            </a:r>
            <a:r>
              <a:rPr lang="de-DE" sz="1900" dirty="0" smtClean="0"/>
              <a:t>“</a:t>
            </a:r>
            <a:br>
              <a:rPr lang="de-DE" sz="1900" dirty="0" smtClean="0"/>
            </a:br>
            <a:endParaRPr lang="de-DE" sz="1900" dirty="0"/>
          </a:p>
          <a:p>
            <a:pPr marL="514350" lvl="0" indent="-514350" eaLnBrk="0" hangingPunct="0">
              <a:buFont typeface="+mj-lt"/>
              <a:buAutoNum type="alphaLcParenR"/>
            </a:pPr>
            <a:r>
              <a:rPr lang="de-DE" sz="1900" dirty="0"/>
              <a:t>Ausführung: Von der Grundstellung aus geht der HF mit seinem frei folgenden Hund geradeaus. </a:t>
            </a:r>
            <a:r>
              <a:rPr lang="de-DE" sz="1900" dirty="0">
                <a:solidFill>
                  <a:srgbClr val="FF0000"/>
                </a:solidFill>
              </a:rPr>
              <a:t>Nach 10 - 15 Schritten muss sich der Hund auf das HZ „Sitz“ schnell </a:t>
            </a:r>
            <a:r>
              <a:rPr lang="de-DE" sz="1900" dirty="0" smtClean="0">
                <a:solidFill>
                  <a:srgbClr val="FF0000"/>
                </a:solidFill>
              </a:rPr>
              <a:t>und</a:t>
            </a:r>
            <a:r>
              <a:rPr lang="de-DE" sz="1900" dirty="0">
                <a:solidFill>
                  <a:srgbClr val="FF0000"/>
                </a:solidFill>
              </a:rPr>
              <a:t> </a:t>
            </a:r>
            <a:r>
              <a:rPr lang="de-DE" sz="1900" dirty="0" smtClean="0">
                <a:solidFill>
                  <a:srgbClr val="FF0000"/>
                </a:solidFill>
              </a:rPr>
              <a:t>gerade </a:t>
            </a:r>
            <a:r>
              <a:rPr lang="de-DE" sz="1900" dirty="0">
                <a:solidFill>
                  <a:srgbClr val="FF0000"/>
                </a:solidFill>
              </a:rPr>
              <a:t>setzen, ohne dass der HF seine Gangart unterbricht, verändert oder sich umsieht. Nach weiteren 20 Schritten bleibt der HF stehen </a:t>
            </a:r>
            <a:r>
              <a:rPr lang="de-DE" sz="1900" dirty="0"/>
              <a:t>und dreht sich sofort zu seinem Hund um. Auf Anweisung des LR geht der HF zu seinem Hund zurück und nimmt an dessen rechter Seite Grundstellung ein</a:t>
            </a:r>
            <a:r>
              <a:rPr lang="de-DE" sz="1900" dirty="0" smtClean="0"/>
              <a:t>.</a:t>
            </a:r>
            <a:br>
              <a:rPr lang="de-DE" sz="1900" dirty="0" smtClean="0"/>
            </a:br>
            <a:endParaRPr lang="de-DE" sz="1900" dirty="0"/>
          </a:p>
          <a:p>
            <a:pPr marL="514350" lvl="0" indent="-514350" eaLnBrk="0" hangingPunct="0">
              <a:buFont typeface="+mj-lt"/>
              <a:buAutoNum type="alphaLcParenR"/>
            </a:pPr>
            <a:r>
              <a:rPr lang="de-DE" sz="1900" dirty="0"/>
              <a:t>Bewertung: Fehler in der Entwicklung, langsames Absitzen und unruhiges Sitzen entwerten entsprechend</a:t>
            </a:r>
            <a:r>
              <a:rPr lang="de-DE" sz="1900" dirty="0">
                <a:solidFill>
                  <a:srgbClr val="FF0000"/>
                </a:solidFill>
              </a:rPr>
              <a:t>. Wenn der Hund anstatt zu sitzen, sich legt oder stehenbleibt, werden 7 Punkte abgezogen.</a:t>
            </a:r>
          </a:p>
          <a:p>
            <a:pPr marL="514350" indent="-514350">
              <a:buFont typeface="+mj-lt"/>
              <a:buAutoNum type="alphaLcParenR"/>
            </a:pPr>
            <a:endParaRPr lang="de-DE" sz="1900" dirty="0"/>
          </a:p>
        </p:txBody>
      </p:sp>
      <p:sp>
        <p:nvSpPr>
          <p:cNvPr id="4" name="Fußzeilenplatzhalter 3"/>
          <p:cNvSpPr>
            <a:spLocks noGrp="1"/>
          </p:cNvSpPr>
          <p:nvPr>
            <p:ph type="ftr" sz="quarter" idx="11"/>
          </p:nvPr>
        </p:nvSpPr>
        <p:spPr>
          <a:xfrm>
            <a:off x="1785918" y="6356350"/>
            <a:ext cx="6215106"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16</a:t>
            </a:fld>
            <a:endParaRPr lang="de-D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71480"/>
            <a:ext cx="8229600" cy="5554683"/>
          </a:xfrm>
        </p:spPr>
        <p:txBody>
          <a:bodyPr>
            <a:normAutofit fontScale="62500" lnSpcReduction="20000"/>
          </a:bodyPr>
          <a:lstStyle/>
          <a:p>
            <a:pPr marL="514350" lvl="0" indent="-514350" eaLnBrk="0" hangingPunct="0">
              <a:buFont typeface="+mj-lt"/>
              <a:buAutoNum type="arabicPeriod" startAt="4"/>
            </a:pPr>
            <a:r>
              <a:rPr lang="de-DE" sz="3800" b="1" dirty="0"/>
              <a:t>Ablegen in Verbindung mit Herankommen - 15 </a:t>
            </a:r>
            <a:r>
              <a:rPr lang="de-DE" sz="3800" b="1" dirty="0" smtClean="0"/>
              <a:t>Punkte</a:t>
            </a:r>
          </a:p>
          <a:p>
            <a:pPr lvl="0" eaLnBrk="0" hangingPunct="0">
              <a:buNone/>
            </a:pPr>
            <a:endParaRPr lang="de-DE" sz="1600" b="1" dirty="0"/>
          </a:p>
          <a:p>
            <a:pPr marL="514350" lvl="0" indent="-514350" eaLnBrk="0" hangingPunct="0">
              <a:buFont typeface="+mj-lt"/>
              <a:buAutoNum type="alphaLcParenR"/>
            </a:pPr>
            <a:r>
              <a:rPr lang="de-DE" dirty="0"/>
              <a:t>Hörzeichen: „Fuß“, „Platz“, „Hier“, „Fuß</a:t>
            </a:r>
            <a:r>
              <a:rPr lang="de-DE" dirty="0" smtClean="0"/>
              <a:t>“</a:t>
            </a:r>
            <a:br>
              <a:rPr lang="de-DE" dirty="0" smtClean="0"/>
            </a:br>
            <a:endParaRPr lang="de-DE" sz="1600" dirty="0"/>
          </a:p>
          <a:p>
            <a:pPr marL="514350" lvl="0" indent="-514350" eaLnBrk="0" hangingPunct="0">
              <a:buFont typeface="+mj-lt"/>
              <a:buAutoNum type="alphaLcParenR"/>
            </a:pPr>
            <a:r>
              <a:rPr lang="de-DE" dirty="0"/>
              <a:t>Ausführung: Von der Grundstellung aus geht der HF mit seinem frei folgenden Hund geradeaus. Nach 10 - 15 Schritten muss sich der Hund auf das HZ „Platz“ schnell und gerade hinlegen, ohne dass der HF seine Gangart unterbricht, verändert oder sich umsieht. Der HF geht noch </a:t>
            </a:r>
            <a:r>
              <a:rPr lang="de-DE" dirty="0">
                <a:solidFill>
                  <a:srgbClr val="FF0000"/>
                </a:solidFill>
              </a:rPr>
              <a:t>etwa 20 Schritte </a:t>
            </a:r>
            <a:r>
              <a:rPr lang="de-DE" dirty="0"/>
              <a:t>geradeaus, bleibt stehen und dreht sich sofort zu seinem Hund um. Auf Anweisung des LR ruft der HF seinen Hund mit dem HZ „Hier“ oder dem Namen des Hundes zu sich. Der Hund muss freudig, schnell und direkt herankommen </a:t>
            </a:r>
            <a:r>
              <a:rPr lang="de-DE" dirty="0">
                <a:solidFill>
                  <a:srgbClr val="FF0000"/>
                </a:solidFill>
              </a:rPr>
              <a:t>und sich entweder dicht und gerade vor den HF setzen, oder sofort in die </a:t>
            </a:r>
            <a:r>
              <a:rPr lang="de-DE" dirty="0" smtClean="0">
                <a:solidFill>
                  <a:srgbClr val="FF0000"/>
                </a:solidFill>
              </a:rPr>
              <a:t>Abschlussgrundstellung </a:t>
            </a:r>
            <a:r>
              <a:rPr lang="de-DE" dirty="0">
                <a:solidFill>
                  <a:srgbClr val="FF0000"/>
                </a:solidFill>
              </a:rPr>
              <a:t>gehen</a:t>
            </a:r>
            <a:r>
              <a:rPr lang="de-DE" dirty="0"/>
              <a:t>. Zeigt der Hund ein Vorsitzen, muss der Hund auf das HZ „Fuß“ sich schnell und gerade links neben seinen HF setzen. </a:t>
            </a:r>
            <a:r>
              <a:rPr lang="de-DE" dirty="0" smtClean="0"/>
              <a:t/>
            </a:r>
            <a:br>
              <a:rPr lang="de-DE" dirty="0" smtClean="0"/>
            </a:br>
            <a:endParaRPr lang="de-DE" sz="1600" dirty="0"/>
          </a:p>
          <a:p>
            <a:pPr marL="514350" lvl="0" indent="-514350" eaLnBrk="0" hangingPunct="0">
              <a:buFont typeface="+mj-lt"/>
              <a:buAutoNum type="alphaLcParenR"/>
            </a:pPr>
            <a:r>
              <a:rPr lang="de-DE" dirty="0"/>
              <a:t>Bewertung: Fehler in der Entwicklung, langsames Hinlegen, unruhiges Liegen, langsames Hereinkommen bzw. langsamer werden beim Hereinkommen, Fehler beim Vorsitzen und beim Abschluss entwerten entsprechend. </a:t>
            </a:r>
            <a:r>
              <a:rPr lang="de-DE" dirty="0">
                <a:solidFill>
                  <a:srgbClr val="FF0000"/>
                </a:solidFill>
              </a:rPr>
              <a:t>Sitzt oder steht der Hund nach dem HZ „Platz“, werden 7 Punkte abgezogen.</a:t>
            </a:r>
          </a:p>
          <a:p>
            <a:pPr marL="514350" indent="-514350">
              <a:buFont typeface="+mj-lt"/>
              <a:buAutoNum type="alphaLcParenR"/>
            </a:pPr>
            <a:endParaRPr lang="de-DE" dirty="0"/>
          </a:p>
        </p:txBody>
      </p:sp>
      <p:sp>
        <p:nvSpPr>
          <p:cNvPr id="4" name="Fußzeilenplatzhalter 3"/>
          <p:cNvSpPr>
            <a:spLocks noGrp="1"/>
          </p:cNvSpPr>
          <p:nvPr>
            <p:ph type="ftr" sz="quarter" idx="11"/>
          </p:nvPr>
        </p:nvSpPr>
        <p:spPr>
          <a:xfrm>
            <a:off x="2357422" y="6356350"/>
            <a:ext cx="5286412"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17</a:t>
            </a:fld>
            <a:endParaRPr lang="de-D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71472" y="500042"/>
            <a:ext cx="8229600" cy="5929354"/>
          </a:xfrm>
        </p:spPr>
        <p:txBody>
          <a:bodyPr>
            <a:normAutofit fontScale="55000" lnSpcReduction="20000"/>
          </a:bodyPr>
          <a:lstStyle/>
          <a:p>
            <a:pPr marL="514350" lvl="0" indent="-514350" eaLnBrk="0" hangingPunct="0">
              <a:buFont typeface="+mj-lt"/>
              <a:buAutoNum type="arabicPeriod" startAt="5"/>
            </a:pPr>
            <a:r>
              <a:rPr lang="de-DE" sz="4400" b="1" dirty="0"/>
              <a:t>Bringen auf ebener Erde - 10 </a:t>
            </a:r>
            <a:r>
              <a:rPr lang="de-DE" sz="4400" b="1" dirty="0" smtClean="0"/>
              <a:t>Punkte</a:t>
            </a:r>
            <a:r>
              <a:rPr lang="de-DE" b="1" dirty="0" smtClean="0"/>
              <a:t/>
            </a:r>
            <a:br>
              <a:rPr lang="de-DE" b="1" dirty="0" smtClean="0"/>
            </a:br>
            <a:endParaRPr lang="de-DE" sz="1800" b="1" dirty="0"/>
          </a:p>
          <a:p>
            <a:pPr marL="514350" lvl="0" indent="-514350" eaLnBrk="0" hangingPunct="0">
              <a:buFont typeface="+mj-lt"/>
              <a:buAutoNum type="alphaLcParenR"/>
            </a:pPr>
            <a:r>
              <a:rPr lang="de-DE" dirty="0"/>
              <a:t>Hörzeichen: „Bring“, „Aus“, „Fuß</a:t>
            </a:r>
            <a:r>
              <a:rPr lang="de-DE" dirty="0" smtClean="0"/>
              <a:t>“</a:t>
            </a:r>
            <a:br>
              <a:rPr lang="de-DE" dirty="0" smtClean="0"/>
            </a:br>
            <a:endParaRPr lang="de-DE" sz="1800" dirty="0"/>
          </a:p>
          <a:p>
            <a:pPr marL="514350" lvl="0" indent="-514350" eaLnBrk="0" hangingPunct="0">
              <a:buFont typeface="+mj-lt"/>
              <a:buAutoNum type="alphaLcParenR"/>
            </a:pPr>
            <a:r>
              <a:rPr lang="de-DE" dirty="0"/>
              <a:t>Ausführung: Aus der Grundstellung wirft der HF </a:t>
            </a:r>
            <a:r>
              <a:rPr lang="de-DE" dirty="0">
                <a:solidFill>
                  <a:srgbClr val="FF0000"/>
                </a:solidFill>
              </a:rPr>
              <a:t>ein dem HF gehörendes </a:t>
            </a:r>
            <a:r>
              <a:rPr lang="de-DE" dirty="0" err="1">
                <a:solidFill>
                  <a:srgbClr val="FF0000"/>
                </a:solidFill>
              </a:rPr>
              <a:t>Bringholz</a:t>
            </a:r>
            <a:r>
              <a:rPr lang="de-DE" dirty="0">
                <a:solidFill>
                  <a:srgbClr val="FF0000"/>
                </a:solidFill>
              </a:rPr>
              <a:t> </a:t>
            </a:r>
            <a:r>
              <a:rPr lang="de-DE" dirty="0"/>
              <a:t>etwa 10 Schritte weit weg. Das HZ „Bring“ darf erst gegeben werden, wenn das </a:t>
            </a:r>
            <a:r>
              <a:rPr lang="de-DE" dirty="0" err="1"/>
              <a:t>Bringholz</a:t>
            </a:r>
            <a:r>
              <a:rPr lang="de-DE" dirty="0"/>
              <a:t> ruhig liegt. Der ruhig und frei neben seinem HF sitzende Hund muss auf das HZ „Bring“ schnell und </a:t>
            </a:r>
            <a:r>
              <a:rPr lang="de-DE" dirty="0" smtClean="0"/>
              <a:t>direkt </a:t>
            </a:r>
            <a:r>
              <a:rPr lang="de-DE" dirty="0"/>
              <a:t>auf das </a:t>
            </a:r>
            <a:r>
              <a:rPr lang="de-DE" dirty="0" err="1"/>
              <a:t>Bringholz</a:t>
            </a:r>
            <a:r>
              <a:rPr lang="de-DE" dirty="0"/>
              <a:t> zulaufen, es sofort aufnehmen und seinem HF schnell und direkt </a:t>
            </a:r>
            <a:r>
              <a:rPr lang="de-DE" dirty="0" smtClean="0"/>
              <a:t>bringen</a:t>
            </a:r>
            <a:r>
              <a:rPr lang="de-DE" dirty="0"/>
              <a:t>. </a:t>
            </a:r>
            <a:r>
              <a:rPr lang="de-DE" dirty="0">
                <a:solidFill>
                  <a:srgbClr val="FF0000"/>
                </a:solidFill>
              </a:rPr>
              <a:t>Der Hund muss sich dicht und gerade vor seinen HF setzen oder sich sofort an die linke Seite des HF setzen und das </a:t>
            </a:r>
            <a:r>
              <a:rPr lang="de-DE" dirty="0" err="1">
                <a:solidFill>
                  <a:srgbClr val="FF0000"/>
                </a:solidFill>
              </a:rPr>
              <a:t>Bringholz</a:t>
            </a:r>
            <a:r>
              <a:rPr lang="de-DE" dirty="0">
                <a:solidFill>
                  <a:srgbClr val="FF0000"/>
                </a:solidFill>
              </a:rPr>
              <a:t> so lange ruhig im Fang halten, bis der HF ihm nach einer Pause von ca. 3 Sek. das </a:t>
            </a:r>
            <a:r>
              <a:rPr lang="de-DE" dirty="0" err="1">
                <a:solidFill>
                  <a:srgbClr val="FF0000"/>
                </a:solidFill>
              </a:rPr>
              <a:t>Bringholz</a:t>
            </a:r>
            <a:r>
              <a:rPr lang="de-DE" dirty="0">
                <a:solidFill>
                  <a:srgbClr val="FF0000"/>
                </a:solidFill>
              </a:rPr>
              <a:t> mit dem HZ „Aus“ abnimmt. </a:t>
            </a:r>
            <a:r>
              <a:rPr lang="de-DE" dirty="0"/>
              <a:t>Das </a:t>
            </a:r>
            <a:r>
              <a:rPr lang="de-DE" dirty="0" err="1"/>
              <a:t>Bringholz</a:t>
            </a:r>
            <a:r>
              <a:rPr lang="de-DE" dirty="0"/>
              <a:t> muss nach der Abgabe mit nach unten ausgestrecktem Arm, ruhig an der rechten </a:t>
            </a:r>
            <a:r>
              <a:rPr lang="de-DE" dirty="0" smtClean="0"/>
              <a:t>Körperseite </a:t>
            </a:r>
            <a:r>
              <a:rPr lang="de-DE" dirty="0"/>
              <a:t>gehalten werden. Auf das HZ „Fuß“ muss sich der Hund schnell und gerade links neben seinen HF setzen. Der HF darf während der gesamten Übung seinen Standort nicht verlassen</a:t>
            </a:r>
            <a:r>
              <a:rPr lang="de-DE" dirty="0" smtClean="0"/>
              <a:t>.</a:t>
            </a:r>
            <a:br>
              <a:rPr lang="de-DE" dirty="0" smtClean="0"/>
            </a:br>
            <a:endParaRPr lang="de-DE" sz="1800" dirty="0"/>
          </a:p>
          <a:p>
            <a:pPr marL="514350" lvl="0" indent="-514350" eaLnBrk="0" hangingPunct="0">
              <a:buFont typeface="+mj-lt"/>
              <a:buAutoNum type="alphaLcParenR"/>
            </a:pPr>
            <a:r>
              <a:rPr lang="de-DE" dirty="0"/>
              <a:t>Bewertung: Fehler in der Grundstellung, langsames Hinlaufen, Fehler beim Aufnehmen, langsames Zurückkommen, Fallenlassen des </a:t>
            </a:r>
            <a:r>
              <a:rPr lang="de-DE" dirty="0" err="1"/>
              <a:t>Bringholzes</a:t>
            </a:r>
            <a:r>
              <a:rPr lang="de-DE" dirty="0"/>
              <a:t>, Spielen oder Knautschen mit dem </a:t>
            </a:r>
            <a:r>
              <a:rPr lang="de-DE" dirty="0" err="1"/>
              <a:t>Bringholz</a:t>
            </a:r>
            <a:r>
              <a:rPr lang="de-DE" dirty="0"/>
              <a:t>, Fehler beim Vorsitzen und Abschluss entwerten entsprechend. Zu kurzes Werfen des </a:t>
            </a:r>
            <a:r>
              <a:rPr lang="de-DE" dirty="0" err="1"/>
              <a:t>Bringholzes</a:t>
            </a:r>
            <a:r>
              <a:rPr lang="de-DE" dirty="0"/>
              <a:t> und Hilfen des HF ohne Veränderung des Standortes entwerten ebenfalls entsprechend. Verlässt der HF seinen Standort, bevor der Abschluss erfolgt ist, wird die Übung mit „Mangelhaft“ bewertet. Bringt der Hund nicht, ist die Übung mit 0 </a:t>
            </a:r>
            <a:r>
              <a:rPr lang="de-DE" dirty="0" smtClean="0"/>
              <a:t>Punkten </a:t>
            </a:r>
            <a:r>
              <a:rPr lang="de-DE" dirty="0"/>
              <a:t>zu bewerten.</a:t>
            </a:r>
          </a:p>
          <a:p>
            <a:pPr marL="514350" indent="-514350">
              <a:buFont typeface="+mj-lt"/>
              <a:buAutoNum type="alphaLcParenR"/>
            </a:pPr>
            <a:endParaRPr lang="de-DE" dirty="0"/>
          </a:p>
        </p:txBody>
      </p:sp>
      <p:sp>
        <p:nvSpPr>
          <p:cNvPr id="4" name="Fußzeilenplatzhalter 3"/>
          <p:cNvSpPr>
            <a:spLocks noGrp="1"/>
          </p:cNvSpPr>
          <p:nvPr>
            <p:ph type="ftr" sz="quarter" idx="11"/>
          </p:nvPr>
        </p:nvSpPr>
        <p:spPr>
          <a:xfrm>
            <a:off x="2143108" y="6356350"/>
            <a:ext cx="4929222"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18</a:t>
            </a:fld>
            <a:endParaRPr lang="de-DE"/>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642918"/>
            <a:ext cx="8229600" cy="5143536"/>
          </a:xfrm>
        </p:spPr>
        <p:txBody>
          <a:bodyPr>
            <a:normAutofit fontScale="70000" lnSpcReduction="20000"/>
          </a:bodyPr>
          <a:lstStyle/>
          <a:p>
            <a:pPr marL="514350" lvl="0" indent="-514350" eaLnBrk="0" hangingPunct="0">
              <a:buFont typeface="+mj-lt"/>
              <a:buAutoNum type="arabicPeriod" startAt="6"/>
            </a:pPr>
            <a:r>
              <a:rPr lang="de-DE" sz="3400" b="1" dirty="0"/>
              <a:t>Voraussenden mit Hinlegen - 10 </a:t>
            </a:r>
            <a:r>
              <a:rPr lang="de-DE" sz="3400" b="1" dirty="0" smtClean="0"/>
              <a:t>Punkte</a:t>
            </a:r>
          </a:p>
          <a:p>
            <a:pPr lvl="0" eaLnBrk="0" hangingPunct="0">
              <a:buNone/>
            </a:pPr>
            <a:endParaRPr lang="de-DE" sz="1400" b="1" dirty="0"/>
          </a:p>
          <a:p>
            <a:pPr marL="514350" lvl="0" indent="-514350" eaLnBrk="0" hangingPunct="0">
              <a:buFont typeface="+mj-lt"/>
              <a:buAutoNum type="alphaLcParenR"/>
            </a:pPr>
            <a:r>
              <a:rPr lang="de-DE" sz="2600" dirty="0"/>
              <a:t>Hörzeichen: „Fuß“, „Voran“, „Platz“, „Sitz</a:t>
            </a:r>
            <a:r>
              <a:rPr lang="de-DE" sz="2600" dirty="0" smtClean="0"/>
              <a:t>“</a:t>
            </a:r>
          </a:p>
          <a:p>
            <a:pPr marL="514350" lvl="0" indent="-514350" eaLnBrk="0" hangingPunct="0">
              <a:buFont typeface="+mj-lt"/>
              <a:buAutoNum type="alphaLcParenR"/>
            </a:pPr>
            <a:endParaRPr lang="de-DE" sz="1400" dirty="0"/>
          </a:p>
          <a:p>
            <a:pPr marL="514350" lvl="0" indent="-514350" eaLnBrk="0" hangingPunct="0">
              <a:buFont typeface="+mj-lt"/>
              <a:buAutoNum type="alphaLcParenR"/>
            </a:pPr>
            <a:r>
              <a:rPr lang="de-DE" sz="2600" dirty="0"/>
              <a:t>Ausführung: Von der Grundstellung aus geht der HF mit seinem frei folgenden Hund in der ihm angewiesenen Richtung geradeaus. Nach 10 - 15 Schritten gibt der HF dem Hund unter gleichzeitigem, einmaligem Erheben des Armes das HZ „Voran“ und bleibt stehen. Hierauf muss  sich der Hund zielstrebig, geradlinig und in schneller Gangart mindestens 30 Schritte in der angezeigten Richtung entfernen. Auf Richteranweisung gibt der HF das HZ „Platz“, worauf sich der Hund sofort hinlegen muss. Der HF darf den Arm so lange richtungsweisend hochhalten, bis sich der Hund gelegt hat. Auf Anweisung des LR geht der HF zu seinem Hund zurück und tritt rechts neben ihn. Nach ca. 3 Sek. muss sich der Hund nach </a:t>
            </a:r>
            <a:r>
              <a:rPr lang="de-DE" sz="2600" dirty="0" smtClean="0"/>
              <a:t>Anweisung </a:t>
            </a:r>
            <a:r>
              <a:rPr lang="de-DE" sz="2600" dirty="0"/>
              <a:t>des LR auf das HZ „Sitz“ schnell und gerade aufsetzen. </a:t>
            </a:r>
            <a:r>
              <a:rPr lang="de-DE" sz="2600" dirty="0">
                <a:solidFill>
                  <a:srgbClr val="FF0000"/>
                </a:solidFill>
              </a:rPr>
              <a:t>Der HF leint seinen Hund </a:t>
            </a:r>
            <a:r>
              <a:rPr lang="de-DE" sz="2600" dirty="0" smtClean="0">
                <a:solidFill>
                  <a:srgbClr val="FF0000"/>
                </a:solidFill>
              </a:rPr>
              <a:t>an.</a:t>
            </a:r>
          </a:p>
          <a:p>
            <a:pPr marL="514350" lvl="0" indent="-514350" eaLnBrk="0" hangingPunct="0">
              <a:buFont typeface="+mj-lt"/>
              <a:buAutoNum type="alphaLcParenR"/>
            </a:pPr>
            <a:endParaRPr lang="de-DE" sz="1400" dirty="0"/>
          </a:p>
          <a:p>
            <a:pPr marL="514350" lvl="0" indent="-514350" eaLnBrk="0" hangingPunct="0">
              <a:buFont typeface="+mj-lt"/>
              <a:buAutoNum type="alphaLcParenR"/>
            </a:pPr>
            <a:r>
              <a:rPr lang="de-DE" sz="2600" dirty="0"/>
              <a:t>Bewertung: Fehler in der Entwicklung, Mitlaufen des HF, zu langsames Voranlaufen, starkes seitliches Abweichen, zu kurze Entfernung, zögerndes oder vorzeitiges Hinlegen, unruhiges Liegen bzw. vorzeitiges Aufstehen beim Abholen </a:t>
            </a:r>
            <a:r>
              <a:rPr lang="de-DE" sz="2600" dirty="0" smtClean="0"/>
              <a:t>entsprechend entwerten.</a:t>
            </a:r>
            <a:endParaRPr lang="de-DE" sz="2600" dirty="0"/>
          </a:p>
          <a:p>
            <a:endParaRPr lang="de-DE" sz="2600" dirty="0"/>
          </a:p>
        </p:txBody>
      </p:sp>
      <p:sp>
        <p:nvSpPr>
          <p:cNvPr id="4" name="Fußzeilenplatzhalter 3"/>
          <p:cNvSpPr>
            <a:spLocks noGrp="1"/>
          </p:cNvSpPr>
          <p:nvPr>
            <p:ph type="ftr" sz="quarter" idx="11"/>
          </p:nvPr>
        </p:nvSpPr>
        <p:spPr>
          <a:xfrm>
            <a:off x="2428860" y="6356350"/>
            <a:ext cx="5286412"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19</a:t>
            </a:fld>
            <a:endParaRPr lang="de-D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8"/>
          <p:cNvSpPr>
            <a:spLocks noGrp="1"/>
          </p:cNvSpPr>
          <p:nvPr>
            <p:ph idx="1"/>
          </p:nvPr>
        </p:nvSpPr>
        <p:spPr>
          <a:xfrm>
            <a:off x="571472" y="714356"/>
            <a:ext cx="8229600" cy="5214974"/>
          </a:xfrm>
        </p:spPr>
        <p:txBody>
          <a:bodyPr>
            <a:normAutofit fontScale="92500" lnSpcReduction="10000"/>
          </a:bodyPr>
          <a:lstStyle/>
          <a:p>
            <a:pPr marL="0" indent="0" eaLnBrk="0" hangingPunct="0">
              <a:buNone/>
            </a:pPr>
            <a:r>
              <a:rPr lang="de-DE" sz="3000" dirty="0"/>
              <a:t>(Das Kennzeichen </a:t>
            </a:r>
            <a:r>
              <a:rPr lang="de-DE" sz="3000" dirty="0" err="1"/>
              <a:t>BgH</a:t>
            </a:r>
            <a:r>
              <a:rPr lang="de-DE" sz="3000" dirty="0"/>
              <a:t> 1-3 ist </a:t>
            </a:r>
            <a:r>
              <a:rPr lang="de-DE" sz="3000" dirty="0">
                <a:solidFill>
                  <a:srgbClr val="FF0000"/>
                </a:solidFill>
              </a:rPr>
              <a:t>kein </a:t>
            </a:r>
            <a:r>
              <a:rPr lang="de-DE" sz="3000" dirty="0"/>
              <a:t>Ausbildungskennzeichen im Sinne der Zucht- und </a:t>
            </a:r>
            <a:r>
              <a:rPr lang="de-DE" sz="3000" dirty="0" smtClean="0"/>
              <a:t>Zuchtschauordnung</a:t>
            </a:r>
            <a:r>
              <a:rPr lang="de-DE" sz="3000" dirty="0"/>
              <a:t>)</a:t>
            </a:r>
          </a:p>
          <a:p>
            <a:pPr marL="0" indent="0" eaLnBrk="0" hangingPunct="0">
              <a:buNone/>
            </a:pPr>
            <a:r>
              <a:rPr lang="de-DE" sz="3000" b="1" dirty="0"/>
              <a:t>Prüfungsaufbau:</a:t>
            </a:r>
            <a:endParaRPr lang="de-DE" sz="3000" dirty="0"/>
          </a:p>
          <a:p>
            <a:pPr marL="0" indent="0" eaLnBrk="0" hangingPunct="0">
              <a:buNone/>
            </a:pPr>
            <a:r>
              <a:rPr lang="de-DE" sz="3000" dirty="0"/>
              <a:t>Um die </a:t>
            </a:r>
            <a:r>
              <a:rPr lang="de-DE" sz="3000" dirty="0" err="1"/>
              <a:t>BgH</a:t>
            </a:r>
            <a:r>
              <a:rPr lang="de-DE" sz="3000" dirty="0"/>
              <a:t> 1-3 ablegen zu können muss der Hund vorher eine </a:t>
            </a:r>
            <a:r>
              <a:rPr lang="de-DE" sz="3000" dirty="0">
                <a:solidFill>
                  <a:srgbClr val="FF0000"/>
                </a:solidFill>
              </a:rPr>
              <a:t>BH/VT</a:t>
            </a:r>
            <a:r>
              <a:rPr lang="de-DE" sz="3000" dirty="0"/>
              <a:t> bestanden haben, daraus ergibt sich ein </a:t>
            </a:r>
            <a:r>
              <a:rPr lang="de-DE" sz="3000" dirty="0">
                <a:solidFill>
                  <a:srgbClr val="FF0000"/>
                </a:solidFill>
              </a:rPr>
              <a:t>Mindestalter von 15 </a:t>
            </a:r>
            <a:r>
              <a:rPr lang="de-DE" sz="3000" dirty="0" smtClean="0">
                <a:solidFill>
                  <a:srgbClr val="FF0000"/>
                </a:solidFill>
              </a:rPr>
              <a:t>Mon</a:t>
            </a:r>
            <a:r>
              <a:rPr lang="de-DE" sz="3000" dirty="0" smtClean="0"/>
              <a:t>. Mindestteilnehmerzahl </a:t>
            </a:r>
            <a:r>
              <a:rPr lang="de-DE" sz="3000" dirty="0"/>
              <a:t>Analog BH/VT vier Hunde mit zwei Hundeführern. Jede </a:t>
            </a:r>
            <a:r>
              <a:rPr lang="de-DE" sz="3000" dirty="0" err="1" smtClean="0"/>
              <a:t>BgH</a:t>
            </a:r>
            <a:r>
              <a:rPr lang="de-DE" sz="3000" dirty="0" smtClean="0"/>
              <a:t> 1-3 </a:t>
            </a:r>
            <a:r>
              <a:rPr lang="de-DE" sz="3000" dirty="0"/>
              <a:t>zählt auch in Verbindung mit IPO-</a:t>
            </a:r>
            <a:r>
              <a:rPr lang="de-DE" sz="3000" dirty="0" err="1"/>
              <a:t>Prfg</a:t>
            </a:r>
            <a:r>
              <a:rPr lang="de-DE" sz="3000" dirty="0"/>
              <a:t>. je eine Einheit</a:t>
            </a:r>
            <a:r>
              <a:rPr lang="de-DE" sz="3000" dirty="0">
                <a:solidFill>
                  <a:srgbClr val="FF0000"/>
                </a:solidFill>
              </a:rPr>
              <a:t>. Das Ablegen der </a:t>
            </a:r>
            <a:r>
              <a:rPr lang="de-DE" sz="3000" dirty="0" err="1">
                <a:solidFill>
                  <a:srgbClr val="FF0000"/>
                </a:solidFill>
              </a:rPr>
              <a:t>Prfg</a:t>
            </a:r>
            <a:r>
              <a:rPr lang="de-DE" sz="3000" dirty="0">
                <a:solidFill>
                  <a:srgbClr val="FF0000"/>
                </a:solidFill>
              </a:rPr>
              <a:t>-Stufen muss der Reihe nach erfolgen. Die Abnahme kann nur von SV-Leistungsrichtern erfolgen.</a:t>
            </a:r>
          </a:p>
          <a:p>
            <a:pPr marL="0" indent="0">
              <a:buNone/>
            </a:pPr>
            <a:endParaRPr lang="de-DE" dirty="0"/>
          </a:p>
        </p:txBody>
      </p:sp>
      <p:sp>
        <p:nvSpPr>
          <p:cNvPr id="10" name="Fußzeilenplatzhalter 9"/>
          <p:cNvSpPr>
            <a:spLocks noGrp="1"/>
          </p:cNvSpPr>
          <p:nvPr>
            <p:ph type="ftr" sz="quarter" idx="11"/>
          </p:nvPr>
        </p:nvSpPr>
        <p:spPr>
          <a:xfrm>
            <a:off x="714348" y="6400413"/>
            <a:ext cx="7643866" cy="276999"/>
          </a:xfrm>
          <a:noFill/>
        </p:spPr>
        <p:txBody>
          <a:bodyPr>
            <a:spAutoFit/>
          </a:bodyPr>
          <a:lstStyle/>
          <a:p>
            <a:r>
              <a:rPr lang="de-DE" dirty="0" smtClean="0"/>
              <a:t>Prüfungsordnung des SV für BegleithundePrüfung </a:t>
            </a:r>
            <a:r>
              <a:rPr lang="de-DE" dirty="0" err="1" smtClean="0"/>
              <a:t>BgH</a:t>
            </a:r>
            <a:r>
              <a:rPr lang="de-DE" dirty="0" smtClean="0"/>
              <a:t> 1-3</a:t>
            </a:r>
            <a:endParaRPr lang="de-DE" dirty="0"/>
          </a:p>
        </p:txBody>
      </p:sp>
      <p:sp>
        <p:nvSpPr>
          <p:cNvPr id="11" name="Foliennummernplatzhalter 10"/>
          <p:cNvSpPr>
            <a:spLocks noGrp="1"/>
          </p:cNvSpPr>
          <p:nvPr>
            <p:ph type="sldNum" sz="quarter" idx="12"/>
          </p:nvPr>
        </p:nvSpPr>
        <p:spPr/>
        <p:txBody>
          <a:bodyPr/>
          <a:lstStyle/>
          <a:p>
            <a:fld id="{5DE2F2BC-38CD-496B-8C15-EEACBCBC79F2}" type="slidenum">
              <a:rPr lang="de-DE" smtClean="0"/>
              <a:pPr/>
              <a:t>2</a:t>
            </a:fld>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71480"/>
            <a:ext cx="8229600" cy="5786478"/>
          </a:xfrm>
        </p:spPr>
        <p:txBody>
          <a:bodyPr>
            <a:normAutofit fontScale="47500" lnSpcReduction="20000"/>
          </a:bodyPr>
          <a:lstStyle/>
          <a:p>
            <a:pPr marL="742950" lvl="0" indent="-742950" eaLnBrk="0" hangingPunct="0">
              <a:buFont typeface="+mj-lt"/>
              <a:buAutoNum type="arabicPeriod" startAt="7"/>
            </a:pPr>
            <a:r>
              <a:rPr lang="de-DE" sz="4400" b="1" dirty="0"/>
              <a:t>Ablegen des Hundes unter Ablenkung - 10 </a:t>
            </a:r>
            <a:r>
              <a:rPr lang="de-DE" sz="4400" b="1" dirty="0" smtClean="0"/>
              <a:t>Punkte</a:t>
            </a:r>
            <a:r>
              <a:rPr lang="de-DE" b="1" dirty="0" smtClean="0"/>
              <a:t/>
            </a:r>
            <a:br>
              <a:rPr lang="de-DE" b="1" dirty="0" smtClean="0"/>
            </a:br>
            <a:endParaRPr lang="de-DE" b="1" dirty="0"/>
          </a:p>
          <a:p>
            <a:pPr marL="514350" lvl="0" indent="-514350" eaLnBrk="0" hangingPunct="0">
              <a:buFont typeface="+mj-lt"/>
              <a:buAutoNum type="alphaLcParenR"/>
            </a:pPr>
            <a:r>
              <a:rPr lang="de-DE" sz="3800" dirty="0"/>
              <a:t>Hörzeichen: „Platz“, „Sitz</a:t>
            </a:r>
            <a:r>
              <a:rPr lang="de-DE" sz="3800" dirty="0" smtClean="0"/>
              <a:t>“</a:t>
            </a:r>
            <a:br>
              <a:rPr lang="de-DE" sz="3800" dirty="0" smtClean="0"/>
            </a:br>
            <a:endParaRPr lang="de-DE" sz="3800" dirty="0"/>
          </a:p>
          <a:p>
            <a:pPr marL="514350" lvl="0" indent="-514350" eaLnBrk="0" hangingPunct="0">
              <a:buFont typeface="+mj-lt"/>
              <a:buAutoNum type="alphaLcParenR"/>
            </a:pPr>
            <a:r>
              <a:rPr lang="de-DE" sz="3800" dirty="0"/>
              <a:t>Ausführung: Zu Beginn der Unterordnung eines anderen Hundes legt der HF seinen Hund mit dem HZ „Platz“ an einem vom LR angewiesenen Platz ab, und zwar ohne die Leine oder irgendeinen Gegenstand bei ihm zu lassen. Nun geht der HF, ohne sich umzusehen, </a:t>
            </a:r>
            <a:r>
              <a:rPr lang="de-DE" sz="3800" dirty="0" smtClean="0"/>
              <a:t>innerhalb </a:t>
            </a:r>
            <a:r>
              <a:rPr lang="de-DE" sz="3800" dirty="0"/>
              <a:t>des Prüfungsgeländes </a:t>
            </a:r>
            <a:r>
              <a:rPr lang="de-DE" sz="3800" dirty="0" smtClean="0"/>
              <a:t>vom </a:t>
            </a:r>
            <a:r>
              <a:rPr lang="de-DE" sz="3800" dirty="0" smtClean="0">
                <a:solidFill>
                  <a:srgbClr val="FF0000"/>
                </a:solidFill>
              </a:rPr>
              <a:t>wenigstens 20 Schritte Hund </a:t>
            </a:r>
            <a:r>
              <a:rPr lang="de-DE" sz="3800" dirty="0">
                <a:solidFill>
                  <a:srgbClr val="FF0000"/>
                </a:solidFill>
              </a:rPr>
              <a:t>weg und bleibt zum Hund gewendet ruhig stehen. </a:t>
            </a:r>
            <a:r>
              <a:rPr lang="de-DE" sz="3800" dirty="0"/>
              <a:t>Der Hund muss ohne Einwirkung des HF ruhig liegen, während der andere Hund die Übungen 1 bis 5 zeigt. Auf Anweisung des LR geht der HF zu seinem Hund und stellt sich an dessen rechte Seite. Nach ca. 3 Sek. muss sich der Hund nach Anweisung des LR auf das HZ „Sitz“ schnell und gerade aufsetzen</a:t>
            </a:r>
            <a:r>
              <a:rPr lang="de-DE" sz="3800" dirty="0">
                <a:solidFill>
                  <a:srgbClr val="FF0000"/>
                </a:solidFill>
              </a:rPr>
              <a:t>. Der HF leint seinen Hund an</a:t>
            </a:r>
            <a:r>
              <a:rPr lang="de-DE" sz="3800" dirty="0" smtClean="0">
                <a:solidFill>
                  <a:srgbClr val="FF0000"/>
                </a:solidFill>
              </a:rPr>
              <a:t>.</a:t>
            </a:r>
            <a:br>
              <a:rPr lang="de-DE" sz="3800" dirty="0" smtClean="0">
                <a:solidFill>
                  <a:srgbClr val="FF0000"/>
                </a:solidFill>
              </a:rPr>
            </a:br>
            <a:endParaRPr lang="de-DE" sz="3800" dirty="0">
              <a:solidFill>
                <a:srgbClr val="FF0000"/>
              </a:solidFill>
            </a:endParaRPr>
          </a:p>
          <a:p>
            <a:pPr marL="514350" lvl="0" indent="-514350" eaLnBrk="0" hangingPunct="0">
              <a:buFont typeface="+mj-lt"/>
              <a:buAutoNum type="alphaLcParenR"/>
            </a:pPr>
            <a:r>
              <a:rPr lang="de-DE" sz="3800" dirty="0"/>
              <a:t>Bewertung: Unruhiges Verhalten des HF sowie andere versteckte Hilfen, unruhiges Liegen des Hundes, zu frühes Aufstehen des Hundes beim Abholen entwerten entsprechend. Steht oder sitzt der Hund, bleibt aber am </a:t>
            </a:r>
            <a:r>
              <a:rPr lang="de-DE" sz="3800" dirty="0" err="1"/>
              <a:t>Ablegeplatz</a:t>
            </a:r>
            <a:r>
              <a:rPr lang="de-DE" sz="3800" dirty="0"/>
              <a:t>, erfolgt eine Teilbewertung. </a:t>
            </a:r>
            <a:r>
              <a:rPr lang="de-DE" sz="3800" dirty="0">
                <a:solidFill>
                  <a:srgbClr val="FF0000"/>
                </a:solidFill>
              </a:rPr>
              <a:t>Entfernt sich der Hund vor Vollendung der Übung 3 des vorgeführten Hundes um mehr als 3 Meter vom </a:t>
            </a:r>
            <a:r>
              <a:rPr lang="de-DE" sz="3800" dirty="0" err="1">
                <a:solidFill>
                  <a:srgbClr val="FF0000"/>
                </a:solidFill>
              </a:rPr>
              <a:t>Ablegeplatz</a:t>
            </a:r>
            <a:r>
              <a:rPr lang="de-DE" sz="3800" dirty="0">
                <a:solidFill>
                  <a:srgbClr val="FF0000"/>
                </a:solidFill>
              </a:rPr>
              <a:t>, so ist die Übung mit 0 Punkten zu bewerten. Verlässt der Hund danach den </a:t>
            </a:r>
            <a:r>
              <a:rPr lang="de-DE" sz="3800" dirty="0" err="1">
                <a:solidFill>
                  <a:srgbClr val="FF0000"/>
                </a:solidFill>
              </a:rPr>
              <a:t>Ablegeplatz</a:t>
            </a:r>
            <a:r>
              <a:rPr lang="de-DE" sz="3800" dirty="0">
                <a:solidFill>
                  <a:srgbClr val="FF0000"/>
                </a:solidFill>
              </a:rPr>
              <a:t>, erhält er eine Teilbewertung. Kommt der Hund dem HF beim Abholen </a:t>
            </a:r>
            <a:r>
              <a:rPr lang="de-DE" sz="3800" dirty="0" err="1">
                <a:solidFill>
                  <a:srgbClr val="FF0000"/>
                </a:solidFill>
              </a:rPr>
              <a:t>ent</a:t>
            </a:r>
            <a:r>
              <a:rPr lang="de-DE" sz="3800" dirty="0">
                <a:solidFill>
                  <a:srgbClr val="FF0000"/>
                </a:solidFill>
              </a:rPr>
              <a:t>- gegen, erfolgt ein Abzug bis zu 3 Punkten.</a:t>
            </a:r>
          </a:p>
          <a:p>
            <a:pPr>
              <a:buNone/>
            </a:pPr>
            <a:r>
              <a:rPr lang="de-DE" dirty="0"/>
              <a:t/>
            </a:r>
            <a:br>
              <a:rPr lang="de-DE" dirty="0"/>
            </a:br>
            <a:endParaRPr lang="de-DE" dirty="0"/>
          </a:p>
        </p:txBody>
      </p:sp>
      <p:sp>
        <p:nvSpPr>
          <p:cNvPr id="4" name="Fußzeilenplatzhalter 3"/>
          <p:cNvSpPr>
            <a:spLocks noGrp="1"/>
          </p:cNvSpPr>
          <p:nvPr>
            <p:ph type="ftr" sz="quarter" idx="11"/>
          </p:nvPr>
        </p:nvSpPr>
        <p:spPr>
          <a:xfrm>
            <a:off x="2357422" y="6356350"/>
            <a:ext cx="5000660"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20</a:t>
            </a:fld>
            <a:endParaRPr lang="de-D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57158" y="714356"/>
            <a:ext cx="8372476" cy="6000792"/>
          </a:xfrm>
        </p:spPr>
        <p:txBody>
          <a:bodyPr>
            <a:noAutofit/>
          </a:bodyPr>
          <a:lstStyle/>
          <a:p>
            <a:pPr eaLnBrk="0" hangingPunct="0">
              <a:buNone/>
              <a:tabLst>
                <a:tab pos="6634163" algn="l"/>
              </a:tabLst>
            </a:pPr>
            <a:r>
              <a:rPr lang="de-DE" sz="2400" b="1" dirty="0"/>
              <a:t>BegleithundePrüfung BgH-3</a:t>
            </a:r>
          </a:p>
          <a:p>
            <a:pPr eaLnBrk="0" hangingPunct="0">
              <a:buNone/>
              <a:tabLst>
                <a:tab pos="6634163" algn="l"/>
              </a:tabLst>
            </a:pPr>
            <a:endParaRPr lang="de-DE" sz="2800" dirty="0"/>
          </a:p>
          <a:p>
            <a:pPr marL="0" indent="0" eaLnBrk="0" hangingPunct="0">
              <a:spcBef>
                <a:spcPts val="600"/>
              </a:spcBef>
              <a:spcAft>
                <a:spcPts val="600"/>
              </a:spcAft>
              <a:buNone/>
              <a:tabLst>
                <a:tab pos="6634163" algn="l"/>
              </a:tabLst>
            </a:pPr>
            <a:r>
              <a:rPr lang="de-DE" sz="2400" b="1" i="1" dirty="0"/>
              <a:t>Übung 1:</a:t>
            </a:r>
            <a:r>
              <a:rPr lang="de-DE" sz="2400" dirty="0"/>
              <a:t> </a:t>
            </a:r>
            <a:r>
              <a:rPr lang="de-DE" sz="2400" dirty="0" smtClean="0"/>
              <a:t> Freifolge 	20 Punkte </a:t>
            </a:r>
          </a:p>
          <a:p>
            <a:pPr marL="0" indent="0" eaLnBrk="0" hangingPunct="0">
              <a:spcBef>
                <a:spcPts val="600"/>
              </a:spcBef>
              <a:spcAft>
                <a:spcPts val="600"/>
              </a:spcAft>
              <a:buNone/>
              <a:tabLst>
                <a:tab pos="6634163" algn="l"/>
              </a:tabLst>
            </a:pPr>
            <a:r>
              <a:rPr lang="de-DE" sz="2400" b="1" i="1" dirty="0" smtClean="0"/>
              <a:t>Übung </a:t>
            </a:r>
            <a:r>
              <a:rPr lang="de-DE" sz="2400" b="1" i="1" dirty="0"/>
              <a:t>2</a:t>
            </a:r>
            <a:r>
              <a:rPr lang="de-DE" sz="2400" b="1" i="1" dirty="0" smtClean="0"/>
              <a:t>: </a:t>
            </a:r>
            <a:r>
              <a:rPr lang="de-DE" sz="2400" dirty="0" smtClean="0"/>
              <a:t> </a:t>
            </a:r>
            <a:r>
              <a:rPr lang="de-DE" sz="2400" dirty="0"/>
              <a:t>Sitz aus der Bewegung </a:t>
            </a:r>
            <a:r>
              <a:rPr lang="de-DE" sz="2400" dirty="0" smtClean="0"/>
              <a:t>	10 </a:t>
            </a:r>
            <a:r>
              <a:rPr lang="de-DE" sz="2400" dirty="0"/>
              <a:t>Punkte </a:t>
            </a:r>
            <a:endParaRPr lang="de-DE" sz="2400" dirty="0" smtClean="0"/>
          </a:p>
          <a:p>
            <a:pPr marL="0" indent="0" eaLnBrk="0" hangingPunct="0">
              <a:spcBef>
                <a:spcPts val="600"/>
              </a:spcBef>
              <a:spcAft>
                <a:spcPts val="600"/>
              </a:spcAft>
              <a:buNone/>
              <a:tabLst>
                <a:tab pos="6634163" algn="l"/>
              </a:tabLst>
            </a:pPr>
            <a:r>
              <a:rPr lang="de-DE" sz="2400" b="1" i="1" dirty="0" smtClean="0"/>
              <a:t>Übung </a:t>
            </a:r>
            <a:r>
              <a:rPr lang="de-DE" sz="2400" b="1" i="1" dirty="0"/>
              <a:t>3:</a:t>
            </a:r>
            <a:r>
              <a:rPr lang="de-DE" sz="2400" dirty="0"/>
              <a:t> </a:t>
            </a:r>
            <a:r>
              <a:rPr lang="de-DE" sz="2400" dirty="0" smtClean="0"/>
              <a:t> Ablegen </a:t>
            </a:r>
            <a:r>
              <a:rPr lang="de-DE" sz="2400" dirty="0"/>
              <a:t>in Verbindung mit Herankommen </a:t>
            </a:r>
            <a:r>
              <a:rPr lang="de-DE" sz="2400" dirty="0" smtClean="0"/>
              <a:t>	10 </a:t>
            </a:r>
            <a:r>
              <a:rPr lang="de-DE" sz="2400" dirty="0"/>
              <a:t>Punkte </a:t>
            </a:r>
            <a:endParaRPr lang="de-DE" sz="2400" dirty="0" smtClean="0"/>
          </a:p>
          <a:p>
            <a:pPr marL="0" indent="0" eaLnBrk="0" hangingPunct="0">
              <a:spcBef>
                <a:spcPts val="600"/>
              </a:spcBef>
              <a:spcAft>
                <a:spcPts val="600"/>
              </a:spcAft>
              <a:buNone/>
              <a:tabLst>
                <a:tab pos="6634163" algn="l"/>
              </a:tabLst>
            </a:pPr>
            <a:r>
              <a:rPr lang="de-DE" sz="2400" b="1" i="1" dirty="0" smtClean="0"/>
              <a:t>Übung </a:t>
            </a:r>
            <a:r>
              <a:rPr lang="de-DE" sz="2400" b="1" i="1" dirty="0"/>
              <a:t>4:</a:t>
            </a:r>
            <a:r>
              <a:rPr lang="de-DE" sz="2400" dirty="0"/>
              <a:t> </a:t>
            </a:r>
            <a:r>
              <a:rPr lang="de-DE" sz="2400" dirty="0" smtClean="0"/>
              <a:t> Stehenbleiben </a:t>
            </a:r>
            <a:r>
              <a:rPr lang="de-DE" sz="2400" dirty="0"/>
              <a:t>aus dem Schritt </a:t>
            </a:r>
            <a:r>
              <a:rPr lang="de-DE" sz="2400" dirty="0" smtClean="0"/>
              <a:t>	10 Punkte</a:t>
            </a:r>
          </a:p>
          <a:p>
            <a:pPr marL="0" indent="0" eaLnBrk="0" hangingPunct="0">
              <a:spcBef>
                <a:spcPts val="600"/>
              </a:spcBef>
              <a:spcAft>
                <a:spcPts val="600"/>
              </a:spcAft>
              <a:buNone/>
              <a:tabLst>
                <a:tab pos="6634163" algn="l"/>
              </a:tabLst>
            </a:pPr>
            <a:r>
              <a:rPr lang="de-DE" sz="2400" b="1" i="1" dirty="0" smtClean="0"/>
              <a:t>Übung </a:t>
            </a:r>
            <a:r>
              <a:rPr lang="de-DE" sz="2400" b="1" i="1" dirty="0"/>
              <a:t>5: </a:t>
            </a:r>
            <a:r>
              <a:rPr lang="de-DE" sz="2400" b="1" i="1" dirty="0" smtClean="0"/>
              <a:t> </a:t>
            </a:r>
            <a:r>
              <a:rPr lang="de-DE" sz="2400" dirty="0" smtClean="0"/>
              <a:t>Bringen </a:t>
            </a:r>
            <a:r>
              <a:rPr lang="de-DE" sz="2400" dirty="0"/>
              <a:t>auf ebener Erde </a:t>
            </a:r>
            <a:r>
              <a:rPr lang="de-DE" sz="2400" dirty="0" smtClean="0"/>
              <a:t>	15 </a:t>
            </a:r>
            <a:r>
              <a:rPr lang="de-DE" sz="2400" dirty="0"/>
              <a:t>Punkte </a:t>
            </a:r>
            <a:endParaRPr lang="de-DE" sz="2400" dirty="0" smtClean="0"/>
          </a:p>
          <a:p>
            <a:pPr marL="0" indent="0" eaLnBrk="0" hangingPunct="0">
              <a:spcBef>
                <a:spcPts val="600"/>
              </a:spcBef>
              <a:spcAft>
                <a:spcPts val="600"/>
              </a:spcAft>
              <a:buNone/>
              <a:tabLst>
                <a:tab pos="6634163" algn="l"/>
              </a:tabLst>
            </a:pPr>
            <a:r>
              <a:rPr lang="de-DE" sz="2400" b="1" i="1" dirty="0" smtClean="0"/>
              <a:t>Übung </a:t>
            </a:r>
            <a:r>
              <a:rPr lang="de-DE" sz="2400" b="1" i="1" dirty="0"/>
              <a:t>6: </a:t>
            </a:r>
            <a:r>
              <a:rPr lang="de-DE" sz="2400" b="1" i="1" dirty="0" smtClean="0"/>
              <a:t> </a:t>
            </a:r>
            <a:r>
              <a:rPr lang="de-DE" sz="2400" dirty="0" smtClean="0"/>
              <a:t>Bringen </a:t>
            </a:r>
            <a:r>
              <a:rPr lang="de-DE" sz="2400" dirty="0"/>
              <a:t>über eine Schrägwand (140 cm</a:t>
            </a:r>
            <a:r>
              <a:rPr lang="de-DE" sz="2400" dirty="0" smtClean="0"/>
              <a:t>) 	15 Punkte</a:t>
            </a:r>
          </a:p>
          <a:p>
            <a:pPr marL="0" indent="0" eaLnBrk="0" hangingPunct="0">
              <a:spcBef>
                <a:spcPts val="600"/>
              </a:spcBef>
              <a:spcAft>
                <a:spcPts val="600"/>
              </a:spcAft>
              <a:buNone/>
              <a:tabLst>
                <a:tab pos="6634163" algn="l"/>
              </a:tabLst>
            </a:pPr>
            <a:r>
              <a:rPr lang="de-DE" sz="2400" b="1" i="1" dirty="0" smtClean="0"/>
              <a:t>Übung </a:t>
            </a:r>
            <a:r>
              <a:rPr lang="de-DE" sz="2400" b="1" i="1" dirty="0"/>
              <a:t>7:</a:t>
            </a:r>
            <a:r>
              <a:rPr lang="de-DE" sz="2400" dirty="0"/>
              <a:t> </a:t>
            </a:r>
            <a:r>
              <a:rPr lang="de-DE" sz="2400" dirty="0" smtClean="0"/>
              <a:t> Voraussenden 	10 Punkte </a:t>
            </a:r>
          </a:p>
          <a:p>
            <a:pPr marL="0" indent="0" eaLnBrk="0" hangingPunct="0">
              <a:spcBef>
                <a:spcPts val="600"/>
              </a:spcBef>
              <a:spcAft>
                <a:spcPts val="600"/>
              </a:spcAft>
              <a:buNone/>
              <a:tabLst>
                <a:tab pos="6634163" algn="l"/>
              </a:tabLst>
            </a:pPr>
            <a:r>
              <a:rPr lang="de-DE" sz="2400" b="1" i="1" dirty="0" smtClean="0"/>
              <a:t>Übung </a:t>
            </a:r>
            <a:r>
              <a:rPr lang="de-DE" sz="2400" b="1" i="1" dirty="0"/>
              <a:t>8:</a:t>
            </a:r>
            <a:r>
              <a:rPr lang="de-DE" sz="2400" dirty="0"/>
              <a:t> </a:t>
            </a:r>
            <a:r>
              <a:rPr lang="de-DE" sz="2400" dirty="0" smtClean="0"/>
              <a:t> Ablegen </a:t>
            </a:r>
            <a:r>
              <a:rPr lang="de-DE" sz="2400" dirty="0"/>
              <a:t>unter Ablenkung </a:t>
            </a:r>
            <a:r>
              <a:rPr lang="de-DE" sz="2400" dirty="0" smtClean="0"/>
              <a:t>	10 Punkte</a:t>
            </a:r>
          </a:p>
          <a:p>
            <a:pPr marL="0" indent="0" eaLnBrk="0" hangingPunct="0">
              <a:buNone/>
              <a:tabLst>
                <a:tab pos="6550025" algn="l"/>
              </a:tabLst>
            </a:pPr>
            <a:r>
              <a:rPr lang="de-DE" sz="2400" b="1" dirty="0" smtClean="0"/>
              <a:t>Gesamt	100 </a:t>
            </a:r>
            <a:r>
              <a:rPr lang="de-DE" sz="2400" b="1" dirty="0"/>
              <a:t>Punkte</a:t>
            </a:r>
          </a:p>
        </p:txBody>
      </p:sp>
      <p:sp>
        <p:nvSpPr>
          <p:cNvPr id="4" name="Fußzeilenplatzhalter 3"/>
          <p:cNvSpPr>
            <a:spLocks noGrp="1"/>
          </p:cNvSpPr>
          <p:nvPr>
            <p:ph type="ftr" sz="quarter" idx="11"/>
          </p:nvPr>
        </p:nvSpPr>
        <p:spPr>
          <a:xfrm>
            <a:off x="2428860" y="6356350"/>
            <a:ext cx="4714908"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21</a:t>
            </a:fld>
            <a:endParaRPr lang="de-DE"/>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8596" y="285728"/>
            <a:ext cx="8229600" cy="6000792"/>
          </a:xfrm>
        </p:spPr>
        <p:txBody>
          <a:bodyPr>
            <a:normAutofit fontScale="55000" lnSpcReduction="20000"/>
          </a:bodyPr>
          <a:lstStyle/>
          <a:p>
            <a:pPr marL="0" indent="0" eaLnBrk="0" hangingPunct="0">
              <a:buNone/>
            </a:pPr>
            <a:r>
              <a:rPr lang="de-DE" sz="4400" b="1" dirty="0"/>
              <a:t>Allgemeine </a:t>
            </a:r>
            <a:r>
              <a:rPr lang="de-DE" sz="4400" b="1" dirty="0" smtClean="0"/>
              <a:t>Bestimmungen</a:t>
            </a:r>
          </a:p>
          <a:p>
            <a:pPr marL="0" indent="0" eaLnBrk="0" hangingPunct="0">
              <a:buNone/>
            </a:pPr>
            <a:endParaRPr lang="de-DE" dirty="0"/>
          </a:p>
          <a:p>
            <a:pPr marL="0" indent="0" algn="just" eaLnBrk="0" hangingPunct="0">
              <a:buNone/>
            </a:pPr>
            <a:r>
              <a:rPr lang="de-DE" b="1" dirty="0">
                <a:solidFill>
                  <a:srgbClr val="FF0000"/>
                </a:solidFill>
              </a:rPr>
              <a:t>Der </a:t>
            </a:r>
            <a:r>
              <a:rPr lang="de-DE" b="1" dirty="0" smtClean="0">
                <a:solidFill>
                  <a:srgbClr val="FF0000"/>
                </a:solidFill>
              </a:rPr>
              <a:t>LR </a:t>
            </a:r>
            <a:r>
              <a:rPr lang="de-DE" dirty="0">
                <a:solidFill>
                  <a:srgbClr val="FF0000"/>
                </a:solidFill>
              </a:rPr>
              <a:t>gibt die Anweisung für den Beginn einer Übung. </a:t>
            </a:r>
            <a:r>
              <a:rPr lang="de-DE" dirty="0"/>
              <a:t>Alles weitere, wie Wendungen, Anhalten, Wechseln der Gangart usw. werden ohne Anweisung ausgeführt. </a:t>
            </a:r>
            <a:r>
              <a:rPr lang="de-DE" dirty="0">
                <a:solidFill>
                  <a:srgbClr val="FF0000"/>
                </a:solidFill>
              </a:rPr>
              <a:t>Auf Wunsch des HF können diese Anweisungen auch gegeben werden.</a:t>
            </a:r>
          </a:p>
          <a:p>
            <a:pPr marL="0" indent="0" eaLnBrk="0" hangingPunct="0">
              <a:buNone/>
            </a:pPr>
            <a:r>
              <a:rPr lang="de-DE" dirty="0"/>
              <a:t>Die HZ sind in der Prüfungsordnung verankert. Führt ein Hund nach dem dritten gegebenen HZ eine Übung nicht aus, ist diese zu beenden (Bewertung 0 Punkte). Beim Abrufen kann anstelle des HZ „Hier“ auch der Name des Hundes verwendet werden. Der Name des Hundes in Verbindung mit dem HZ „Hier“ gilt jedoch als Doppelhörzeichen. In der Grundstellung sitzt der Hund eng und gerade an der linken Seite des HF, sodass die Schulter des Hundes mit dem Knie des HF abschließt. Jede Übung beginnt und endet mit der Grundstellung. Die </a:t>
            </a:r>
            <a:r>
              <a:rPr lang="de-DE" dirty="0" smtClean="0"/>
              <a:t>Abschlussgrundstellung </a:t>
            </a:r>
            <a:r>
              <a:rPr lang="de-DE" dirty="0"/>
              <a:t>einer Übung gilt als Anfangsgrundstellung der nächsten Übung, sofern ein Positions- wechsel nicht erforderlich ist. Das Einnehmen der Grundstellung am Anfang der Übung ist nur einmal erlaubt. Aus der Grundstellung heraus erfolgt die sogenannte Entwicklung. Der HF muss sie mindestens 10, jedoch höchstens 15 Schritte zeigen, bevor das HZ zur Ausführung der Übung gegeben wird. Zwischen den Übungsteilen Vorsitzen und Abschluss oder beim Her- antreten an den abliegenden Hund, sind deutliche Pausen einzuhalten (ca. 3 Sekunden). Beim Abholen kann der HF von vorne oder von hinten an seinen Hund herantreten.</a:t>
            </a:r>
          </a:p>
          <a:p>
            <a:pPr marL="0" indent="0" eaLnBrk="0" hangingPunct="0">
              <a:buNone/>
            </a:pPr>
            <a:r>
              <a:rPr lang="de-DE" dirty="0"/>
              <a:t>Ein kurzes Lob ist nur nach jeder beendeten Übung und nur in Grundstellung erlaubt. Danach kann der HF eine neue Grundstellung einnehmen. Jedenfalls muss zwischen Lob und </a:t>
            </a:r>
            <a:r>
              <a:rPr lang="de-DE" dirty="0" smtClean="0"/>
              <a:t>Neubeginn </a:t>
            </a:r>
            <a:r>
              <a:rPr lang="de-DE" dirty="0"/>
              <a:t>ein deutlicher Zeitabstand (ca. 3 sec.) eingehalten werden. Die Freifolge ist auch auf den eventuell notwendigen Wegen zwischen den Übungen zu zeigen. Ein Auflockern oder Spielen ist nicht erlaubt.</a:t>
            </a:r>
          </a:p>
          <a:p>
            <a:pPr marL="0" indent="0">
              <a:buNone/>
            </a:pPr>
            <a:endParaRPr lang="de-DE" dirty="0"/>
          </a:p>
        </p:txBody>
      </p:sp>
      <p:sp>
        <p:nvSpPr>
          <p:cNvPr id="4" name="Fußzeilenplatzhalter 3"/>
          <p:cNvSpPr>
            <a:spLocks noGrp="1"/>
          </p:cNvSpPr>
          <p:nvPr>
            <p:ph type="ftr" sz="quarter" idx="11"/>
          </p:nvPr>
        </p:nvSpPr>
        <p:spPr>
          <a:xfrm>
            <a:off x="2500298" y="6356350"/>
            <a:ext cx="4786346"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22</a:t>
            </a:fld>
            <a:endParaRPr lang="de-DE"/>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00042"/>
            <a:ext cx="8229600" cy="5626121"/>
          </a:xfrm>
        </p:spPr>
        <p:txBody>
          <a:bodyPr>
            <a:normAutofit/>
          </a:bodyPr>
          <a:lstStyle/>
          <a:p>
            <a:pPr marL="0" indent="0" eaLnBrk="0" hangingPunct="0">
              <a:buNone/>
            </a:pPr>
            <a:r>
              <a:rPr lang="de-DE" sz="1800" dirty="0"/>
              <a:t>Die Kehrtwendung ist vom HF nach links auszuführen. Der Hund kann bei der Kehrtwendung entweder hinter dem HF herumkommen oder vorne zurückgehen, die Ausführung muss </a:t>
            </a:r>
            <a:r>
              <a:rPr lang="de-DE" sz="1800" dirty="0" smtClean="0"/>
              <a:t>innerhalb </a:t>
            </a:r>
            <a:r>
              <a:rPr lang="de-DE" sz="1800" dirty="0"/>
              <a:t>einer Prüfung gleich sein. Nach dem Vorsitzen kann der Hund entweder hinten herum als auch von vorne in die Grundstellung gehen.</a:t>
            </a:r>
          </a:p>
          <a:p>
            <a:pPr marL="0" indent="0" eaLnBrk="0" hangingPunct="0">
              <a:buNone/>
            </a:pPr>
            <a:r>
              <a:rPr lang="de-DE" sz="1800" dirty="0"/>
              <a:t>Wird eine Übung oder ein Übungsteil nach drei HZ nicht ausgeführt, so ist die jeweilige Übung abzubrechen. Verlässt der Hund den HF oder den Vorführplatz und kommt auf dreimaliges Rufen nicht zurück, wird die Unterordnung abgebrochen.</a:t>
            </a:r>
          </a:p>
          <a:p>
            <a:pPr marL="0" indent="0" eaLnBrk="0" hangingPunct="0">
              <a:buNone/>
            </a:pPr>
            <a:r>
              <a:rPr lang="de-DE" sz="1800" dirty="0">
                <a:solidFill>
                  <a:srgbClr val="FF0000"/>
                </a:solidFill>
              </a:rPr>
              <a:t>Zu jedem HZ ist zusätzlich ein Sichtzeichen erlaubt. Ein Sichtzeichen ist eine einmalige, kurze Handbewegung, ohne den Hund dabei zu berühren.</a:t>
            </a:r>
          </a:p>
          <a:p>
            <a:pPr marL="0" indent="0">
              <a:buNone/>
            </a:pPr>
            <a:r>
              <a:rPr lang="de-DE" sz="1800" dirty="0"/>
              <a:t/>
            </a:r>
            <a:br>
              <a:rPr lang="de-DE" sz="1800" dirty="0"/>
            </a:br>
            <a:endParaRPr lang="de-DE" sz="1800" dirty="0"/>
          </a:p>
        </p:txBody>
      </p:sp>
      <p:sp>
        <p:nvSpPr>
          <p:cNvPr id="4" name="Fußzeilenplatzhalter 3"/>
          <p:cNvSpPr>
            <a:spLocks noGrp="1"/>
          </p:cNvSpPr>
          <p:nvPr>
            <p:ph type="ftr" sz="quarter" idx="11"/>
          </p:nvPr>
        </p:nvSpPr>
        <p:spPr>
          <a:xfrm>
            <a:off x="2214546" y="6356350"/>
            <a:ext cx="5286412"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23</a:t>
            </a:fld>
            <a:endParaRPr lang="de-DE"/>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57166"/>
            <a:ext cx="8229600" cy="7215238"/>
          </a:xfrm>
        </p:spPr>
        <p:txBody>
          <a:bodyPr>
            <a:noAutofit/>
          </a:bodyPr>
          <a:lstStyle/>
          <a:p>
            <a:pPr marL="514350" lvl="0" indent="-514350" eaLnBrk="0" hangingPunct="0">
              <a:buFont typeface="+mj-lt"/>
              <a:buAutoNum type="arabicPeriod"/>
            </a:pPr>
            <a:r>
              <a:rPr lang="de-DE" sz="2400" b="1" dirty="0"/>
              <a:t>Freifolge - 20 </a:t>
            </a:r>
            <a:r>
              <a:rPr lang="de-DE" sz="2400" b="1" dirty="0" smtClean="0"/>
              <a:t>Punkte</a:t>
            </a:r>
            <a:endParaRPr lang="de-DE" sz="2400" b="1" dirty="0"/>
          </a:p>
          <a:p>
            <a:pPr marL="447675" lvl="0" indent="-447675" eaLnBrk="0" hangingPunct="0">
              <a:buFont typeface="+mj-lt"/>
              <a:buAutoNum type="alphaLcParenR"/>
            </a:pPr>
            <a:r>
              <a:rPr lang="de-DE" sz="1700" dirty="0"/>
              <a:t>Hörzeichen: „Fuß“. Das HZ ist beim Angehen, bei den Wendungen und beim Wechsel der Gangart erlaubt</a:t>
            </a:r>
            <a:r>
              <a:rPr lang="de-DE" sz="1700" dirty="0" smtClean="0"/>
              <a:t>.</a:t>
            </a:r>
            <a:endParaRPr lang="de-DE" sz="1700" dirty="0"/>
          </a:p>
          <a:p>
            <a:pPr marL="447675" lvl="0" indent="-447675" eaLnBrk="0" hangingPunct="0">
              <a:buFont typeface="+mj-lt"/>
              <a:buAutoNum type="alphaLcParenR"/>
            </a:pPr>
            <a:r>
              <a:rPr lang="de-DE" sz="1700" dirty="0"/>
              <a:t>Ausführung: Der HF begibt sich mit seinem frei folgenden Hund zum LR, lässt seinen Hund absitzen und stellt sich vor. Aus gerader Grundstellung muss der Hund dem HF auf das </a:t>
            </a:r>
            <a:r>
              <a:rPr lang="de-DE" sz="1700" dirty="0" smtClean="0"/>
              <a:t>HZ</a:t>
            </a:r>
            <a:endParaRPr lang="de-DE" sz="1700" dirty="0"/>
          </a:p>
          <a:p>
            <a:pPr marL="447675" indent="-447675" eaLnBrk="0" hangingPunct="0">
              <a:buFont typeface="+mj-lt"/>
              <a:buAutoNum type="alphaLcParenR"/>
            </a:pPr>
            <a:r>
              <a:rPr lang="de-DE" sz="1700" dirty="0"/>
              <a:t>„Fuß“ aufmerksam, freudig und gerade folgen, mit dem Schulterblatt immer in </a:t>
            </a:r>
            <a:r>
              <a:rPr lang="de-DE" sz="1700" dirty="0" err="1"/>
              <a:t>Kniehöhe</a:t>
            </a:r>
            <a:r>
              <a:rPr lang="de-DE" sz="1700" dirty="0"/>
              <a:t> an der linken Seite des HF bleiben und sich beim Anhalten selbständig, schnell und gerade </a:t>
            </a:r>
            <a:r>
              <a:rPr lang="de-DE" sz="1700" dirty="0" smtClean="0"/>
              <a:t>setzen</a:t>
            </a:r>
            <a:r>
              <a:rPr lang="de-DE" sz="1700" dirty="0"/>
              <a:t>. Zu Beginn der Übung geht der HF mit seinem Hund 50 Schritte ohne anzuhalten geradeaus, nach der Kehrtwendung und weiteren 10 bis 15 Schritten muss der HF den Laufschritt und den langsamen Schritt zeigen (jeweils mindestens 10 Schritte). Der </a:t>
            </a:r>
            <a:r>
              <a:rPr lang="de-DE" sz="1700" dirty="0" smtClean="0"/>
              <a:t>Übergang </a:t>
            </a:r>
            <a:r>
              <a:rPr lang="de-DE" sz="1700" dirty="0"/>
              <a:t>vom Laufschritt in den langsamen Schritt muss ohne Zwischenschritte ausgeführt werden. Die verschiedenen Gangarten müssen sich deutlich in der Geschwindigkeit </a:t>
            </a:r>
            <a:r>
              <a:rPr lang="de-DE" sz="1700" dirty="0" smtClean="0"/>
              <a:t>unterscheiden</a:t>
            </a:r>
            <a:r>
              <a:rPr lang="de-DE" sz="1700" dirty="0"/>
              <a:t>. Im normalen Schritt ist dann mindestens eine Rechts-, Links- und Kehrtwendung auszuführen. Das Anhalten ist mindestens einmal aus dem normalen Schritt zu zeigen. Am Ende der Übung geht der HF mit seinem Hund auf Anweisung des LR in eine sich </a:t>
            </a:r>
            <a:r>
              <a:rPr lang="de-DE" sz="1700" dirty="0" smtClean="0"/>
              <a:t>bewegende </a:t>
            </a:r>
            <a:r>
              <a:rPr lang="de-DE" sz="1700" dirty="0"/>
              <a:t>Gruppe von mindestens vier Personen. Der HF muss mit seinem Hund dabei eine Person rechts und eine Person links umgehen und mindestens einmal in der Gruppe </a:t>
            </a:r>
            <a:r>
              <a:rPr lang="de-DE" sz="1700" dirty="0" smtClean="0"/>
              <a:t>anhalten</a:t>
            </a:r>
            <a:r>
              <a:rPr lang="de-DE" sz="1700" dirty="0"/>
              <a:t>. Dem LR ist es freigestellt, eine Wiederholung zu fordern. Der HF mit seinem Hund </a:t>
            </a:r>
            <a:r>
              <a:rPr lang="de-DE" sz="1700" dirty="0" smtClean="0"/>
              <a:t>verlässt </a:t>
            </a:r>
            <a:r>
              <a:rPr lang="de-DE" sz="1700" dirty="0"/>
              <a:t>die Gruppe und nimmt Grundstellung ein.</a:t>
            </a:r>
          </a:p>
          <a:p>
            <a:pPr marL="447675" lvl="0" indent="0" eaLnBrk="0" hangingPunct="0">
              <a:buNone/>
            </a:pPr>
            <a:endParaRPr lang="de-DE" sz="1800" dirty="0"/>
          </a:p>
          <a:p>
            <a:pPr marL="447675" indent="0" eaLnBrk="0" hangingPunct="0">
              <a:buNone/>
            </a:pPr>
            <a:r>
              <a:rPr lang="de-DE" sz="1800" dirty="0"/>
              <a:t> </a:t>
            </a:r>
          </a:p>
          <a:p>
            <a:pPr marL="447675" indent="0"/>
            <a:endParaRPr lang="de-DE" sz="1800" dirty="0"/>
          </a:p>
        </p:txBody>
      </p:sp>
      <p:sp>
        <p:nvSpPr>
          <p:cNvPr id="4" name="Fußzeilenplatzhalter 3"/>
          <p:cNvSpPr>
            <a:spLocks noGrp="1"/>
          </p:cNvSpPr>
          <p:nvPr>
            <p:ph type="ftr" sz="quarter" idx="11"/>
          </p:nvPr>
        </p:nvSpPr>
        <p:spPr>
          <a:xfrm>
            <a:off x="2071670" y="6356350"/>
            <a:ext cx="5500726"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24</a:t>
            </a:fld>
            <a:endParaRPr lang="de-DE"/>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00034" y="785794"/>
            <a:ext cx="8358246" cy="4525963"/>
          </a:xfrm>
        </p:spPr>
        <p:txBody>
          <a:bodyPr>
            <a:noAutofit/>
          </a:bodyPr>
          <a:lstStyle/>
          <a:p>
            <a:pPr marL="0" lvl="0" indent="0" eaLnBrk="0" hangingPunct="0">
              <a:buNone/>
            </a:pPr>
            <a:r>
              <a:rPr lang="de-DE" sz="1800" dirty="0" smtClean="0"/>
              <a:t>Bewertung: Vorlaufen, seitliches Abweichen, Zurückbleiben, zusätzliche HZ, Körperhilfen, Unaufmerksamkeit und/oder Gedrücktheit des Hundes entwerten entsprechend.</a:t>
            </a:r>
          </a:p>
          <a:p>
            <a:pPr marL="0" indent="0" eaLnBrk="0" hangingPunct="0">
              <a:buNone/>
            </a:pPr>
            <a:r>
              <a:rPr lang="de-DE" sz="1800" b="1" i="1" dirty="0" smtClean="0"/>
              <a:t>Die Reihenfolge der Übungen 2 bis 6 werden vom LR aus folgenden 5 Varianten durch Los festgestellt:</a:t>
            </a:r>
            <a:endParaRPr lang="de-DE" sz="1800" dirty="0" smtClean="0"/>
          </a:p>
          <a:p>
            <a:pPr marL="0" indent="0" eaLnBrk="0" hangingPunct="0">
              <a:buNone/>
            </a:pPr>
            <a:r>
              <a:rPr lang="de-DE" sz="1800" b="1" i="1" dirty="0" smtClean="0"/>
              <a:t>Variante 1: Übung 2 - 4 - 5 - 6 - 3</a:t>
            </a:r>
            <a:endParaRPr lang="de-DE" sz="1800" dirty="0" smtClean="0"/>
          </a:p>
          <a:p>
            <a:pPr marL="0" indent="0" eaLnBrk="0" hangingPunct="0">
              <a:buNone/>
            </a:pPr>
            <a:r>
              <a:rPr lang="de-DE" sz="1800" b="1" i="1" dirty="0" smtClean="0"/>
              <a:t>Variante 2: Übung 4 - 3 - 6 - 2 - 5</a:t>
            </a:r>
            <a:endParaRPr lang="de-DE" sz="1800" dirty="0" smtClean="0"/>
          </a:p>
          <a:p>
            <a:pPr marL="0" indent="0" eaLnBrk="0" hangingPunct="0">
              <a:buNone/>
            </a:pPr>
            <a:r>
              <a:rPr lang="de-DE" sz="1800" b="1" i="1" dirty="0" smtClean="0"/>
              <a:t>Variante 3: Übung 6 - 4 - 5 - 3 - 2</a:t>
            </a:r>
            <a:endParaRPr lang="de-DE" sz="1800" dirty="0" smtClean="0"/>
          </a:p>
          <a:p>
            <a:pPr marL="0" indent="0" eaLnBrk="0" hangingPunct="0">
              <a:buNone/>
            </a:pPr>
            <a:r>
              <a:rPr lang="de-DE" sz="1800" b="1" i="1" dirty="0" smtClean="0"/>
              <a:t>Variante 4: Übung 3 - 2 - 6 - 5 - 4</a:t>
            </a:r>
            <a:endParaRPr lang="de-DE" sz="1800" dirty="0" smtClean="0"/>
          </a:p>
          <a:p>
            <a:pPr marL="0" indent="0" eaLnBrk="0" hangingPunct="0">
              <a:buNone/>
            </a:pPr>
            <a:r>
              <a:rPr lang="de-DE" sz="1800" b="1" i="1" dirty="0" smtClean="0"/>
              <a:t>Variante 5: Übung 5 - 6 - 3 - 2 - 4</a:t>
            </a:r>
            <a:endParaRPr lang="de-DE" sz="1800" dirty="0" smtClean="0"/>
          </a:p>
          <a:p>
            <a:pPr marL="0" indent="0" eaLnBrk="0" hangingPunct="0">
              <a:buNone/>
            </a:pPr>
            <a:r>
              <a:rPr lang="de-DE" sz="1800" b="1" i="1" dirty="0" smtClean="0"/>
              <a:t>Alle Teilnehmer müssen die Übungen 2 bis 6 in der gleichen Reihenfolge vorführen.</a:t>
            </a:r>
            <a:endParaRPr lang="de-DE" sz="1800" dirty="0"/>
          </a:p>
        </p:txBody>
      </p:sp>
      <p:sp>
        <p:nvSpPr>
          <p:cNvPr id="4" name="Fußzeilenplatzhalter 3"/>
          <p:cNvSpPr>
            <a:spLocks noGrp="1"/>
          </p:cNvSpPr>
          <p:nvPr>
            <p:ph type="ftr" sz="quarter" idx="11"/>
          </p:nvPr>
        </p:nvSpPr>
        <p:spPr>
          <a:xfrm>
            <a:off x="2428860" y="6356350"/>
            <a:ext cx="4286280"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25</a:t>
            </a:fld>
            <a:endParaRPr lang="de-D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71480"/>
            <a:ext cx="8229600" cy="5554683"/>
          </a:xfrm>
        </p:spPr>
        <p:txBody>
          <a:bodyPr>
            <a:normAutofit/>
          </a:bodyPr>
          <a:lstStyle/>
          <a:p>
            <a:pPr marL="514350" lvl="0" indent="-514350" eaLnBrk="0" hangingPunct="0">
              <a:buFont typeface="+mj-lt"/>
              <a:buAutoNum type="arabicPeriod"/>
            </a:pPr>
            <a:r>
              <a:rPr lang="de-DE" sz="2400" b="1" dirty="0"/>
              <a:t>Sitz aus der Bewegung - 10 </a:t>
            </a:r>
            <a:r>
              <a:rPr lang="de-DE" sz="2400" b="1" dirty="0" smtClean="0"/>
              <a:t>Punkte</a:t>
            </a:r>
          </a:p>
          <a:p>
            <a:pPr marL="514350" lvl="0" indent="-514350" eaLnBrk="0" hangingPunct="0">
              <a:buNone/>
            </a:pPr>
            <a:endParaRPr lang="de-DE" sz="1100" dirty="0"/>
          </a:p>
          <a:p>
            <a:pPr marL="514350" lvl="0" indent="-514350" eaLnBrk="0" hangingPunct="0">
              <a:buFont typeface="+mj-lt"/>
              <a:buAutoNum type="alphaLcParenR"/>
            </a:pPr>
            <a:r>
              <a:rPr lang="de-DE" sz="1800" dirty="0"/>
              <a:t>Hörzeichen: „Fuß“, „Sitz</a:t>
            </a:r>
            <a:r>
              <a:rPr lang="de-DE" sz="1800" dirty="0" smtClean="0"/>
              <a:t>“</a:t>
            </a:r>
            <a:br>
              <a:rPr lang="de-DE" sz="1800" dirty="0" smtClean="0"/>
            </a:br>
            <a:endParaRPr lang="de-DE" sz="1800" dirty="0"/>
          </a:p>
          <a:p>
            <a:pPr marL="514350" lvl="0" indent="-514350" eaLnBrk="0" hangingPunct="0">
              <a:buFont typeface="+mj-lt"/>
              <a:buAutoNum type="alphaLcParenR"/>
            </a:pPr>
            <a:r>
              <a:rPr lang="de-DE" sz="1800" dirty="0"/>
              <a:t>Ausführung: Von der Grundstellung aus geht der HF mit seinem frei folgenden Hund geradeaus. </a:t>
            </a:r>
            <a:r>
              <a:rPr lang="de-DE" sz="1800" dirty="0">
                <a:solidFill>
                  <a:srgbClr val="FF0000"/>
                </a:solidFill>
              </a:rPr>
              <a:t>Nach 10 - 15 Schritten muss sich der Hund auf das HZ „Sitz“ schnell und gerade setzen, ohne dass der HF seine Gangart unterbricht</a:t>
            </a:r>
            <a:r>
              <a:rPr lang="de-DE" sz="1800" dirty="0"/>
              <a:t>, verändert oder sich umsieht. </a:t>
            </a:r>
            <a:r>
              <a:rPr lang="de-DE" sz="1800" dirty="0">
                <a:solidFill>
                  <a:srgbClr val="FF0000"/>
                </a:solidFill>
              </a:rPr>
              <a:t>Nach weiteren 20 Schritten </a:t>
            </a:r>
            <a:r>
              <a:rPr lang="de-DE" sz="1800" dirty="0"/>
              <a:t>bleibt der HF stehen und dreht sich sofort zu seinem Hund um. Auf Anweisung des LR geht der HF zu seinem Hund zurück und nimmt an dessen rechter Seite Grundstellung ein</a:t>
            </a:r>
            <a:r>
              <a:rPr lang="de-DE" sz="1800" dirty="0" smtClean="0"/>
              <a:t>.</a:t>
            </a:r>
            <a:br>
              <a:rPr lang="de-DE" sz="1800" dirty="0" smtClean="0"/>
            </a:br>
            <a:endParaRPr lang="de-DE" sz="1800" dirty="0"/>
          </a:p>
          <a:p>
            <a:pPr marL="514350" lvl="0" indent="-514350" eaLnBrk="0" hangingPunct="0">
              <a:buFont typeface="+mj-lt"/>
              <a:buAutoNum type="alphaLcParenR"/>
            </a:pPr>
            <a:r>
              <a:rPr lang="de-DE" sz="1800" dirty="0"/>
              <a:t>Bewertung: Fehler in der Entwicklung, langsames Absitzen und unruhiges Sitzen entwerten entsprechend. Wenn der Hund anstatt zu sitzen</a:t>
            </a:r>
            <a:r>
              <a:rPr lang="de-DE" sz="1800" dirty="0">
                <a:solidFill>
                  <a:srgbClr val="FF0000"/>
                </a:solidFill>
              </a:rPr>
              <a:t>, sich legt oder stehenbleibt, werden 5 Punkte abgezogen.</a:t>
            </a:r>
          </a:p>
          <a:p>
            <a:endParaRPr lang="de-DE" dirty="0"/>
          </a:p>
        </p:txBody>
      </p:sp>
      <p:sp>
        <p:nvSpPr>
          <p:cNvPr id="4" name="Fußzeilenplatzhalter 3"/>
          <p:cNvSpPr>
            <a:spLocks noGrp="1"/>
          </p:cNvSpPr>
          <p:nvPr>
            <p:ph type="ftr" sz="quarter" idx="11"/>
          </p:nvPr>
        </p:nvSpPr>
        <p:spPr>
          <a:xfrm>
            <a:off x="2071670" y="6356350"/>
            <a:ext cx="5429288"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26</a:t>
            </a:fld>
            <a:endParaRPr lang="de-DE"/>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00042"/>
            <a:ext cx="8229600" cy="5626121"/>
          </a:xfrm>
        </p:spPr>
        <p:txBody>
          <a:bodyPr>
            <a:normAutofit fontScale="70000" lnSpcReduction="20000"/>
          </a:bodyPr>
          <a:lstStyle/>
          <a:p>
            <a:pPr marL="514350" lvl="0" indent="-514350" eaLnBrk="0" hangingPunct="0">
              <a:buFont typeface="+mj-lt"/>
              <a:buAutoNum type="arabicPeriod" startAt="2"/>
            </a:pPr>
            <a:r>
              <a:rPr lang="de-DE" sz="3400" b="1" dirty="0"/>
              <a:t>Ablegen in Verbindung mit Herankommen - 10 </a:t>
            </a:r>
            <a:r>
              <a:rPr lang="de-DE" sz="3400" b="1" dirty="0" smtClean="0"/>
              <a:t>Punkte</a:t>
            </a:r>
            <a:br>
              <a:rPr lang="de-DE" sz="3400" b="1" dirty="0" smtClean="0"/>
            </a:br>
            <a:endParaRPr lang="de-DE" sz="3400" b="1" dirty="0"/>
          </a:p>
          <a:p>
            <a:pPr marL="514350" lvl="0" indent="-514350" eaLnBrk="0" hangingPunct="0">
              <a:buFont typeface="+mj-lt"/>
              <a:buAutoNum type="alphaLcParenR"/>
            </a:pPr>
            <a:r>
              <a:rPr lang="de-DE" sz="2900" dirty="0"/>
              <a:t>Hörzeichen: „Fuß“, „Platz“, „Hier“, „Fuß</a:t>
            </a:r>
            <a:r>
              <a:rPr lang="de-DE" sz="2900" dirty="0" smtClean="0"/>
              <a:t>“</a:t>
            </a:r>
            <a:br>
              <a:rPr lang="de-DE" sz="2900" dirty="0" smtClean="0"/>
            </a:br>
            <a:endParaRPr lang="de-DE" sz="2900" dirty="0"/>
          </a:p>
          <a:p>
            <a:pPr marL="514350" lvl="0" indent="-514350" eaLnBrk="0" hangingPunct="0">
              <a:buFont typeface="+mj-lt"/>
              <a:buAutoNum type="alphaLcParenR"/>
            </a:pPr>
            <a:r>
              <a:rPr lang="de-DE" sz="2900" dirty="0"/>
              <a:t>Ausführung: Von der Grundstellung aus geht der HF mit seinem frei folgenden Hund geradeaus. </a:t>
            </a:r>
            <a:r>
              <a:rPr lang="de-DE" sz="2900" dirty="0">
                <a:solidFill>
                  <a:srgbClr val="FF0000"/>
                </a:solidFill>
              </a:rPr>
              <a:t>Nach 10 - 15 Schritten muss sich der Hund auf das HZ „Platz“ schnell und gerade hinlegen</a:t>
            </a:r>
            <a:r>
              <a:rPr lang="de-DE" sz="2900" dirty="0"/>
              <a:t>, ohne dass der HF seine Gangart unterbricht, verändert oder sich umsieht. </a:t>
            </a:r>
            <a:r>
              <a:rPr lang="de-DE" sz="2900" dirty="0">
                <a:solidFill>
                  <a:srgbClr val="FF0000"/>
                </a:solidFill>
              </a:rPr>
              <a:t>Der HF geht noch etwa 20 Schritte </a:t>
            </a:r>
            <a:r>
              <a:rPr lang="de-DE" sz="2900" dirty="0"/>
              <a:t>geradeaus, bleibt stehen und dreht sich sofort zu seinem Hund um. Auf Anweisung des LR ruft der HF seinen Hund mit dem HZ „Hier“ oder dem Namen des Hundes zu sich. Der Hund muss freudig, schnell und direkt herankommen und sich entweder dicht und gerade vor den HF setzen, oder sofort in die </a:t>
            </a:r>
            <a:r>
              <a:rPr lang="de-DE" sz="2900" dirty="0" smtClean="0"/>
              <a:t>Abschlussgrundstellung </a:t>
            </a:r>
            <a:r>
              <a:rPr lang="de-DE" sz="2900" dirty="0"/>
              <a:t>gehen. Zeigt der Hund ein Vorsitzen, muss der Hund auf das HZ „Fuß“ sich schnell und gerade links neben seinen HF setzen</a:t>
            </a:r>
            <a:r>
              <a:rPr lang="de-DE" sz="2900" dirty="0" smtClean="0"/>
              <a:t>.</a:t>
            </a:r>
            <a:br>
              <a:rPr lang="de-DE" sz="2900" dirty="0" smtClean="0"/>
            </a:br>
            <a:endParaRPr lang="de-DE" sz="2900" dirty="0"/>
          </a:p>
          <a:p>
            <a:pPr marL="514350" lvl="0" indent="-514350" eaLnBrk="0" hangingPunct="0">
              <a:buFont typeface="+mj-lt"/>
              <a:buAutoNum type="alphaLcParenR"/>
            </a:pPr>
            <a:r>
              <a:rPr lang="de-DE" sz="2900" dirty="0"/>
              <a:t>Bewertung: Fehler in der Entwicklung, langsames Hinlegen, unruhiges Liegen, langsames Hereinkommen bzw. langsamer werden beim Hereinkommen, Fehler beim Vorsitzen und beim Abschluss entwerten entsprechend. </a:t>
            </a:r>
            <a:r>
              <a:rPr lang="de-DE" sz="2900" dirty="0">
                <a:solidFill>
                  <a:srgbClr val="FF0000"/>
                </a:solidFill>
              </a:rPr>
              <a:t>Sitzt oder steht der Hund nach dem HZ „Platz“, </a:t>
            </a:r>
            <a:r>
              <a:rPr lang="de-DE" sz="2900" dirty="0" smtClean="0">
                <a:solidFill>
                  <a:srgbClr val="FF0000"/>
                </a:solidFill>
              </a:rPr>
              <a:t>werden</a:t>
            </a:r>
            <a:br>
              <a:rPr lang="de-DE" sz="2900" dirty="0" smtClean="0">
                <a:solidFill>
                  <a:srgbClr val="FF0000"/>
                </a:solidFill>
              </a:rPr>
            </a:br>
            <a:r>
              <a:rPr lang="de-DE" sz="2900" dirty="0" smtClean="0">
                <a:solidFill>
                  <a:srgbClr val="FF0000"/>
                </a:solidFill>
              </a:rPr>
              <a:t>5 </a:t>
            </a:r>
            <a:r>
              <a:rPr lang="de-DE" sz="2900" dirty="0">
                <a:solidFill>
                  <a:srgbClr val="FF0000"/>
                </a:solidFill>
              </a:rPr>
              <a:t>Punkte abgezogen.</a:t>
            </a:r>
          </a:p>
          <a:p>
            <a:endParaRPr lang="de-DE" dirty="0"/>
          </a:p>
        </p:txBody>
      </p:sp>
      <p:sp>
        <p:nvSpPr>
          <p:cNvPr id="4" name="Fußzeilenplatzhalter 3"/>
          <p:cNvSpPr>
            <a:spLocks noGrp="1"/>
          </p:cNvSpPr>
          <p:nvPr>
            <p:ph type="ftr" sz="quarter" idx="11"/>
          </p:nvPr>
        </p:nvSpPr>
        <p:spPr>
          <a:xfrm>
            <a:off x="2143108" y="6356350"/>
            <a:ext cx="5214974"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27</a:t>
            </a:fld>
            <a:endParaRPr lang="de-DE"/>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00042"/>
            <a:ext cx="8229600" cy="5626121"/>
          </a:xfrm>
        </p:spPr>
        <p:txBody>
          <a:bodyPr>
            <a:normAutofit/>
          </a:bodyPr>
          <a:lstStyle/>
          <a:p>
            <a:pPr marL="514350" lvl="0" indent="-514350" eaLnBrk="0" hangingPunct="0">
              <a:buFont typeface="+mj-lt"/>
              <a:buAutoNum type="arabicPeriod" startAt="3"/>
            </a:pPr>
            <a:r>
              <a:rPr lang="de-DE" sz="2600" b="1" dirty="0"/>
              <a:t>Stehenbleiben aus dem Schritt - 10 </a:t>
            </a:r>
            <a:r>
              <a:rPr lang="de-DE" sz="2600" b="1" dirty="0" smtClean="0"/>
              <a:t>Punkte</a:t>
            </a:r>
            <a:br>
              <a:rPr lang="de-DE" sz="2600" b="1" dirty="0" smtClean="0"/>
            </a:br>
            <a:endParaRPr lang="de-DE" sz="2600" b="1" dirty="0"/>
          </a:p>
          <a:p>
            <a:pPr marL="457200" lvl="0" indent="-457200" eaLnBrk="0" hangingPunct="0">
              <a:buFont typeface="+mj-lt"/>
              <a:buAutoNum type="alphaLcParenR"/>
            </a:pPr>
            <a:r>
              <a:rPr lang="de-DE" sz="1900" dirty="0"/>
              <a:t>Hörzeichen „Fuß“, „Steh“, „Sitz</a:t>
            </a:r>
            <a:r>
              <a:rPr lang="de-DE" sz="1900" dirty="0" smtClean="0"/>
              <a:t>“</a:t>
            </a:r>
            <a:br>
              <a:rPr lang="de-DE" sz="1900" dirty="0" smtClean="0"/>
            </a:br>
            <a:endParaRPr lang="de-DE" sz="1900" dirty="0"/>
          </a:p>
          <a:p>
            <a:pPr marL="457200" lvl="0" indent="-457200" eaLnBrk="0" hangingPunct="0">
              <a:buFont typeface="+mj-lt"/>
              <a:buAutoNum type="alphaLcParenR"/>
            </a:pPr>
            <a:r>
              <a:rPr lang="de-DE" sz="1900" dirty="0"/>
              <a:t>Ausführung: Von der Grundstellung aus geht der HF mit seinem frei folgenden Hund geradeaus. </a:t>
            </a:r>
            <a:r>
              <a:rPr lang="de-DE" sz="1900" dirty="0">
                <a:solidFill>
                  <a:srgbClr val="FF0000"/>
                </a:solidFill>
              </a:rPr>
              <a:t>Nach 10 - 15 Schritten muss der Hund auf das HZ „Steh“ sofort und gerade stehenbleiben</a:t>
            </a:r>
            <a:r>
              <a:rPr lang="de-DE" sz="1900" dirty="0"/>
              <a:t>, ohne dass der HF die Gangart unterbricht, verändert oder sich umsieht. </a:t>
            </a:r>
            <a:r>
              <a:rPr lang="de-DE" sz="1900" dirty="0">
                <a:solidFill>
                  <a:srgbClr val="FF0000"/>
                </a:solidFill>
              </a:rPr>
              <a:t>Nach weiteren 20 Schritten </a:t>
            </a:r>
            <a:r>
              <a:rPr lang="de-DE" sz="1900" dirty="0"/>
              <a:t>bleibt der HF stehen und dreht sich sofort zu seinem Hund um. Auf Anweisung des LR geht der HF direkt zu seinem Hund zurück und stellt sich an dessen rechte Seite. Nach ca. 3 Sek. muss sich der Hund nach Anweisung des LR auf das HZ „Sitz“ schnell und gerade setzen</a:t>
            </a:r>
            <a:r>
              <a:rPr lang="de-DE" sz="1900" dirty="0" smtClean="0"/>
              <a:t>.</a:t>
            </a:r>
            <a:br>
              <a:rPr lang="de-DE" sz="1900" dirty="0" smtClean="0"/>
            </a:br>
            <a:endParaRPr lang="de-DE" sz="1900" dirty="0"/>
          </a:p>
          <a:p>
            <a:pPr marL="457200" lvl="0" indent="-457200" eaLnBrk="0" hangingPunct="0">
              <a:buFont typeface="+mj-lt"/>
              <a:buAutoNum type="alphaLcParenR"/>
            </a:pPr>
            <a:r>
              <a:rPr lang="de-DE" sz="1900" dirty="0"/>
              <a:t>Bewertung: Fehler in der Entwicklung, Nachziehen beim HZ, unruhiges Stehen, Nachgehen, unruhiges Verhalten beim Zurückkommen des HF, langsames Absitzen beim Abschluss entwerten entsprechend. </a:t>
            </a:r>
            <a:r>
              <a:rPr lang="de-DE" sz="1900" dirty="0">
                <a:solidFill>
                  <a:srgbClr val="FF0000"/>
                </a:solidFill>
              </a:rPr>
              <a:t>Sitzt oder liegt der Hund nach dem HZ „Steh“, werden 5 Punkte abgezogen.</a:t>
            </a:r>
          </a:p>
          <a:p>
            <a:endParaRPr lang="de-DE" sz="1900" dirty="0"/>
          </a:p>
        </p:txBody>
      </p:sp>
      <p:sp>
        <p:nvSpPr>
          <p:cNvPr id="4" name="Fußzeilenplatzhalter 3"/>
          <p:cNvSpPr>
            <a:spLocks noGrp="1"/>
          </p:cNvSpPr>
          <p:nvPr>
            <p:ph type="ftr" sz="quarter" idx="11"/>
          </p:nvPr>
        </p:nvSpPr>
        <p:spPr>
          <a:xfrm>
            <a:off x="1500166" y="6356350"/>
            <a:ext cx="5929354"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28</a:t>
            </a:fld>
            <a:endParaRPr lang="de-DE"/>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85728"/>
            <a:ext cx="8229600" cy="6000792"/>
          </a:xfrm>
        </p:spPr>
        <p:txBody>
          <a:bodyPr>
            <a:normAutofit fontScale="55000" lnSpcReduction="20000"/>
          </a:bodyPr>
          <a:lstStyle/>
          <a:p>
            <a:pPr marL="742950" lvl="0" indent="-742950" eaLnBrk="0" hangingPunct="0">
              <a:buFont typeface="+mj-lt"/>
              <a:buAutoNum type="arabicPeriod" startAt="5"/>
            </a:pPr>
            <a:r>
              <a:rPr lang="de-DE" sz="4400" b="1" dirty="0"/>
              <a:t>Bringen auf ebener Erde - 15 </a:t>
            </a:r>
            <a:r>
              <a:rPr lang="de-DE" sz="4400" b="1" dirty="0" smtClean="0"/>
              <a:t>Punkte</a:t>
            </a:r>
            <a:br>
              <a:rPr lang="de-DE" sz="4400" b="1" dirty="0" smtClean="0"/>
            </a:br>
            <a:endParaRPr lang="de-DE" sz="4400" b="1" dirty="0"/>
          </a:p>
          <a:p>
            <a:pPr marL="514350" lvl="0" indent="-514350" eaLnBrk="0" hangingPunct="0">
              <a:buFont typeface="+mj-lt"/>
              <a:buAutoNum type="alphaLcParenR"/>
            </a:pPr>
            <a:r>
              <a:rPr lang="de-DE" dirty="0"/>
              <a:t>Hörzeichen: „Bring“, „Aus“, „Fuß</a:t>
            </a:r>
            <a:r>
              <a:rPr lang="de-DE" dirty="0" smtClean="0"/>
              <a:t>“</a:t>
            </a:r>
            <a:br>
              <a:rPr lang="de-DE" dirty="0" smtClean="0"/>
            </a:br>
            <a:endParaRPr lang="de-DE" dirty="0"/>
          </a:p>
          <a:p>
            <a:pPr marL="514350" lvl="0" indent="-514350" eaLnBrk="0" hangingPunct="0">
              <a:buFont typeface="+mj-lt"/>
              <a:buAutoNum type="alphaLcParenR"/>
            </a:pPr>
            <a:r>
              <a:rPr lang="de-DE" dirty="0"/>
              <a:t>Ausführung: Aus der Grundstellung wirft der HF </a:t>
            </a:r>
            <a:r>
              <a:rPr lang="de-DE" dirty="0">
                <a:solidFill>
                  <a:srgbClr val="FF0000"/>
                </a:solidFill>
              </a:rPr>
              <a:t>ein dem HF gehörendes </a:t>
            </a:r>
            <a:r>
              <a:rPr lang="de-DE" dirty="0" err="1">
                <a:solidFill>
                  <a:srgbClr val="FF0000"/>
                </a:solidFill>
              </a:rPr>
              <a:t>Bringholz</a:t>
            </a:r>
            <a:r>
              <a:rPr lang="de-DE" dirty="0">
                <a:solidFill>
                  <a:srgbClr val="FF0000"/>
                </a:solidFill>
              </a:rPr>
              <a:t> etwa 10 Schritte </a:t>
            </a:r>
            <a:r>
              <a:rPr lang="de-DE" dirty="0"/>
              <a:t>weit weg. Das HZ „Bring“ darf erst gegeben werden, wenn das </a:t>
            </a:r>
            <a:r>
              <a:rPr lang="de-DE" dirty="0" err="1"/>
              <a:t>Bringholz</a:t>
            </a:r>
            <a:r>
              <a:rPr lang="de-DE" dirty="0"/>
              <a:t> ruhig liegt. Der ruhig und frei neben seinem HF sitzende Hund muss auf das HZ „Bring“ schnell und </a:t>
            </a:r>
            <a:r>
              <a:rPr lang="de-DE" dirty="0" smtClean="0"/>
              <a:t>direkt </a:t>
            </a:r>
            <a:r>
              <a:rPr lang="de-DE" dirty="0"/>
              <a:t>auf das </a:t>
            </a:r>
            <a:r>
              <a:rPr lang="de-DE" dirty="0" err="1"/>
              <a:t>Bringholz</a:t>
            </a:r>
            <a:r>
              <a:rPr lang="de-DE" dirty="0"/>
              <a:t> zulaufen, es sofort aufnehmen und seinem HF schnell und direkt </a:t>
            </a:r>
            <a:r>
              <a:rPr lang="de-DE" dirty="0" smtClean="0"/>
              <a:t>bringen</a:t>
            </a:r>
            <a:r>
              <a:rPr lang="de-DE" dirty="0"/>
              <a:t>. </a:t>
            </a:r>
            <a:r>
              <a:rPr lang="de-DE" dirty="0">
                <a:solidFill>
                  <a:srgbClr val="FF0000"/>
                </a:solidFill>
              </a:rPr>
              <a:t>Der Hund muss sich entweder dicht und gerade vor seinen HF setzen oder sich sofort an die linke Seite des HF setzen </a:t>
            </a:r>
            <a:r>
              <a:rPr lang="de-DE" dirty="0"/>
              <a:t>und das </a:t>
            </a:r>
            <a:r>
              <a:rPr lang="de-DE" dirty="0" err="1"/>
              <a:t>Bringholz</a:t>
            </a:r>
            <a:r>
              <a:rPr lang="de-DE" dirty="0"/>
              <a:t> so lange ruhig im Fang halten, bis der HF ihm nach einer Pause von ca. 3 Sek. das </a:t>
            </a:r>
            <a:r>
              <a:rPr lang="de-DE" dirty="0" err="1"/>
              <a:t>Bringholz</a:t>
            </a:r>
            <a:r>
              <a:rPr lang="de-DE" dirty="0"/>
              <a:t> mit dem HZ „Aus“ abnimmt. Das </a:t>
            </a:r>
            <a:r>
              <a:rPr lang="de-DE" dirty="0" err="1"/>
              <a:t>Bringholz</a:t>
            </a:r>
            <a:r>
              <a:rPr lang="de-DE" dirty="0"/>
              <a:t> muss nach der Abgabe mit nach unten ausgestrecktem Arm,  ruhig  an  der rechten Körperseite gehalten werden. Auf das HZ „Fuß“ muss sich der Hund schnell und gerade links neben seinen HF setzen. Der HF darf während der gesamten Übung seinen Standort nicht verlassen</a:t>
            </a:r>
            <a:r>
              <a:rPr lang="de-DE" dirty="0" smtClean="0"/>
              <a:t>.</a:t>
            </a:r>
            <a:br>
              <a:rPr lang="de-DE" dirty="0" smtClean="0"/>
            </a:br>
            <a:endParaRPr lang="de-DE" dirty="0"/>
          </a:p>
          <a:p>
            <a:pPr marL="514350" lvl="0" indent="-514350" eaLnBrk="0" hangingPunct="0">
              <a:buFont typeface="+mj-lt"/>
              <a:buAutoNum type="alphaLcParenR"/>
            </a:pPr>
            <a:r>
              <a:rPr lang="de-DE" dirty="0" smtClean="0"/>
              <a:t>Bewertung</a:t>
            </a:r>
            <a:r>
              <a:rPr lang="de-DE" dirty="0"/>
              <a:t>: Fehler in der Grundstellung, langsames Hinlaufen, Fehler beim Aufnehmen, langsames Zurückkommen, Fallenlassen des </a:t>
            </a:r>
            <a:r>
              <a:rPr lang="de-DE" dirty="0" err="1"/>
              <a:t>Bringholzes</a:t>
            </a:r>
            <a:r>
              <a:rPr lang="de-DE" dirty="0"/>
              <a:t>, Spielen oder Knautschen mit dem </a:t>
            </a:r>
            <a:r>
              <a:rPr lang="de-DE" dirty="0" err="1"/>
              <a:t>Bringholz</a:t>
            </a:r>
            <a:r>
              <a:rPr lang="de-DE" dirty="0"/>
              <a:t>, Grätschstellung des HF, Fehler beim Vorsitzen und Abschluss </a:t>
            </a:r>
            <a:r>
              <a:rPr lang="de-DE" dirty="0" smtClean="0"/>
              <a:t> entsprechend entwerten.</a:t>
            </a:r>
            <a:r>
              <a:rPr lang="de-DE" dirty="0"/>
              <a:t> </a:t>
            </a:r>
            <a:r>
              <a:rPr lang="de-DE" dirty="0" smtClean="0"/>
              <a:t> Zu kurzes Werfen des </a:t>
            </a:r>
            <a:r>
              <a:rPr lang="de-DE" dirty="0" err="1" smtClean="0"/>
              <a:t>Bringholzes</a:t>
            </a:r>
            <a:r>
              <a:rPr lang="de-DE" dirty="0" smtClean="0"/>
              <a:t> und Hilfen des HF ohne Veränderung des Standortes entwerten ebenfalls. Verlässt der HF seinen Standort, bevor der Abschluss erfolgt ist, wird die Übung mit „Mangelhaft“ bewertet. Bringt der Hund nicht, ist die Übung mit 0 Punkten zu bewerten.</a:t>
            </a:r>
          </a:p>
          <a:p>
            <a:pPr marL="514350" indent="-514350">
              <a:buFont typeface="+mj-lt"/>
              <a:buAutoNum type="alphaLcParenR"/>
            </a:pPr>
            <a:endParaRPr lang="de-DE" dirty="0"/>
          </a:p>
        </p:txBody>
      </p:sp>
      <p:sp>
        <p:nvSpPr>
          <p:cNvPr id="4" name="Fußzeilenplatzhalter 3"/>
          <p:cNvSpPr>
            <a:spLocks noGrp="1"/>
          </p:cNvSpPr>
          <p:nvPr>
            <p:ph type="ftr" sz="quarter" idx="11"/>
          </p:nvPr>
        </p:nvSpPr>
        <p:spPr>
          <a:xfrm>
            <a:off x="2000232" y="6356350"/>
            <a:ext cx="6215106"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29</a:t>
            </a:fld>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485804" y="1142984"/>
            <a:ext cx="8229600" cy="4572032"/>
          </a:xfrm>
        </p:spPr>
        <p:txBody>
          <a:bodyPr>
            <a:noAutofit/>
          </a:bodyPr>
          <a:lstStyle/>
          <a:p>
            <a:pPr eaLnBrk="0" hangingPunct="0">
              <a:buNone/>
            </a:pPr>
            <a:r>
              <a:rPr lang="de-DE" sz="2400" b="1" dirty="0"/>
              <a:t>BegleithundePrüfung BgH-1</a:t>
            </a:r>
          </a:p>
          <a:p>
            <a:pPr eaLnBrk="0" hangingPunct="0">
              <a:buNone/>
            </a:pPr>
            <a:r>
              <a:rPr lang="de-DE" sz="2400" b="1" dirty="0"/>
              <a:t> </a:t>
            </a:r>
          </a:p>
          <a:p>
            <a:pPr eaLnBrk="0" hangingPunct="0">
              <a:buNone/>
              <a:tabLst>
                <a:tab pos="6638925" algn="l"/>
              </a:tabLst>
            </a:pPr>
            <a:r>
              <a:rPr lang="de-DE" sz="2400" b="1" i="1" dirty="0"/>
              <a:t>Übung 1:</a:t>
            </a:r>
            <a:r>
              <a:rPr lang="de-DE" sz="2400" dirty="0"/>
              <a:t> </a:t>
            </a:r>
            <a:r>
              <a:rPr lang="de-DE" sz="2400" dirty="0" smtClean="0"/>
              <a:t>Leinenführigkeit	30 </a:t>
            </a:r>
            <a:r>
              <a:rPr lang="de-DE" sz="2400" dirty="0"/>
              <a:t>Punkte</a:t>
            </a:r>
          </a:p>
          <a:p>
            <a:pPr eaLnBrk="0" hangingPunct="0">
              <a:buNone/>
              <a:tabLst>
                <a:tab pos="6638925" algn="l"/>
              </a:tabLst>
            </a:pPr>
            <a:r>
              <a:rPr lang="de-DE" sz="2400" b="1" i="1" dirty="0"/>
              <a:t>Übung 2:</a:t>
            </a:r>
            <a:r>
              <a:rPr lang="de-DE" sz="2400" dirty="0"/>
              <a:t> </a:t>
            </a:r>
            <a:r>
              <a:rPr lang="de-DE" sz="2400" dirty="0" smtClean="0"/>
              <a:t>Freifolge	30 </a:t>
            </a:r>
            <a:r>
              <a:rPr lang="de-DE" sz="2400" dirty="0"/>
              <a:t>Punkte</a:t>
            </a:r>
          </a:p>
          <a:p>
            <a:pPr marL="0" indent="0" eaLnBrk="0" hangingPunct="0">
              <a:buNone/>
              <a:tabLst>
                <a:tab pos="6638925" algn="l"/>
              </a:tabLst>
            </a:pPr>
            <a:r>
              <a:rPr lang="de-DE" sz="2400" b="1" i="1" dirty="0"/>
              <a:t>Übung 3: </a:t>
            </a:r>
            <a:r>
              <a:rPr lang="de-DE" sz="2400" dirty="0" smtClean="0"/>
              <a:t>Sitz </a:t>
            </a:r>
            <a:r>
              <a:rPr lang="de-DE" sz="2400" dirty="0"/>
              <a:t>aus der Bewegung </a:t>
            </a:r>
            <a:r>
              <a:rPr lang="de-DE" sz="2400" dirty="0" smtClean="0"/>
              <a:t>	15 Punkte </a:t>
            </a:r>
          </a:p>
          <a:p>
            <a:pPr marL="0" indent="0" eaLnBrk="0" hangingPunct="0">
              <a:buNone/>
              <a:tabLst>
                <a:tab pos="6638925" algn="l"/>
              </a:tabLst>
            </a:pPr>
            <a:r>
              <a:rPr lang="de-DE" sz="2400" b="1" i="1" dirty="0"/>
              <a:t>Übung 4:</a:t>
            </a:r>
            <a:r>
              <a:rPr lang="de-DE" sz="2400" dirty="0"/>
              <a:t> Ablegen in Verbindung mit </a:t>
            </a:r>
            <a:r>
              <a:rPr lang="de-DE" sz="2400" dirty="0" smtClean="0"/>
              <a:t>Herankommen	15 Punkte</a:t>
            </a:r>
          </a:p>
          <a:p>
            <a:pPr marL="0" indent="0" eaLnBrk="0" hangingPunct="0">
              <a:buNone/>
              <a:tabLst>
                <a:tab pos="6638925" algn="l"/>
              </a:tabLst>
            </a:pPr>
            <a:r>
              <a:rPr lang="de-DE" sz="2400" b="1" i="1" dirty="0"/>
              <a:t>Übung 5:</a:t>
            </a:r>
            <a:r>
              <a:rPr lang="de-DE" sz="2400" dirty="0"/>
              <a:t> Ablegen unter Ablenkung </a:t>
            </a:r>
            <a:r>
              <a:rPr lang="de-DE" sz="2400" dirty="0" smtClean="0"/>
              <a:t>	10 Punkte</a:t>
            </a:r>
          </a:p>
          <a:p>
            <a:pPr marL="0" indent="0" eaLnBrk="0" hangingPunct="0">
              <a:buNone/>
            </a:pPr>
            <a:endParaRPr lang="de-DE" sz="2400" dirty="0"/>
          </a:p>
          <a:p>
            <a:pPr marL="0" indent="0" eaLnBrk="0" hangingPunct="0">
              <a:buNone/>
            </a:pPr>
            <a:r>
              <a:rPr lang="de-DE" sz="2400" dirty="0" smtClean="0"/>
              <a:t> </a:t>
            </a:r>
            <a:r>
              <a:rPr lang="de-DE" sz="2400" b="1" dirty="0" smtClean="0"/>
              <a:t>Gesamt</a:t>
            </a:r>
            <a:r>
              <a:rPr lang="de-DE" sz="2400" b="1" dirty="0"/>
              <a:t>	</a:t>
            </a:r>
            <a:r>
              <a:rPr lang="de-DE" sz="2400" b="1" dirty="0" smtClean="0"/>
              <a:t>					  100 </a:t>
            </a:r>
            <a:r>
              <a:rPr lang="de-DE" sz="2400" b="1" dirty="0"/>
              <a:t>Punkte</a:t>
            </a:r>
            <a:endParaRPr lang="de-DE" sz="2400" dirty="0"/>
          </a:p>
          <a:p>
            <a:pPr>
              <a:buNone/>
            </a:pPr>
            <a:endParaRPr lang="de-DE" sz="2400" dirty="0"/>
          </a:p>
        </p:txBody>
      </p:sp>
      <p:sp>
        <p:nvSpPr>
          <p:cNvPr id="6" name="Fußzeilenplatzhalter 5"/>
          <p:cNvSpPr>
            <a:spLocks noGrp="1"/>
          </p:cNvSpPr>
          <p:nvPr>
            <p:ph type="ftr" sz="quarter" idx="11"/>
          </p:nvPr>
        </p:nvSpPr>
        <p:spPr>
          <a:xfrm>
            <a:off x="642910" y="6356350"/>
            <a:ext cx="7643866"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7" name="Foliennummernplatzhalter 6"/>
          <p:cNvSpPr>
            <a:spLocks noGrp="1"/>
          </p:cNvSpPr>
          <p:nvPr>
            <p:ph type="sldNum" sz="quarter" idx="12"/>
          </p:nvPr>
        </p:nvSpPr>
        <p:spPr/>
        <p:txBody>
          <a:bodyPr/>
          <a:lstStyle/>
          <a:p>
            <a:fld id="{5DE2F2BC-38CD-496B-8C15-EEACBCBC79F2}" type="slidenum">
              <a:rPr lang="de-DE" smtClean="0"/>
              <a:pPr/>
              <a:t>3</a:t>
            </a:fld>
            <a:endParaRPr lang="de-D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28604"/>
            <a:ext cx="8229600" cy="5697559"/>
          </a:xfrm>
        </p:spPr>
        <p:txBody>
          <a:bodyPr>
            <a:normAutofit fontScale="55000" lnSpcReduction="20000"/>
          </a:bodyPr>
          <a:lstStyle/>
          <a:p>
            <a:pPr marL="539750" lvl="0" indent="-539750" eaLnBrk="0" hangingPunct="0">
              <a:buFont typeface="+mj-lt"/>
              <a:buAutoNum type="arabicPeriod" startAt="6"/>
            </a:pPr>
            <a:r>
              <a:rPr lang="de-DE" sz="4400" b="1" dirty="0"/>
              <a:t>Klettersprung über eine Schrägwand (140 cm) - 15 </a:t>
            </a:r>
            <a:r>
              <a:rPr lang="de-DE" sz="4400" b="1" dirty="0" smtClean="0"/>
              <a:t>Punkte</a:t>
            </a:r>
            <a:br>
              <a:rPr lang="de-DE" sz="4400" b="1" dirty="0" smtClean="0"/>
            </a:br>
            <a:endParaRPr lang="de-DE" sz="4400" b="1" dirty="0"/>
          </a:p>
          <a:p>
            <a:pPr marL="539750" lvl="0" indent="-539750" eaLnBrk="0" hangingPunct="0">
              <a:buFont typeface="+mj-lt"/>
              <a:buAutoNum type="alphaLcParenR"/>
            </a:pPr>
            <a:r>
              <a:rPr lang="de-DE" dirty="0"/>
              <a:t>Hörzeichen: „Hopp“, „Bring“, „Aus“, „Fuß</a:t>
            </a:r>
            <a:r>
              <a:rPr lang="de-DE" dirty="0" smtClean="0"/>
              <a:t>“</a:t>
            </a:r>
            <a:br>
              <a:rPr lang="de-DE" dirty="0" smtClean="0"/>
            </a:br>
            <a:endParaRPr lang="de-DE" dirty="0"/>
          </a:p>
          <a:p>
            <a:pPr marL="539750" lvl="0" indent="-539750" eaLnBrk="0" hangingPunct="0">
              <a:buFont typeface="+mj-lt"/>
              <a:buAutoNum type="alphaLcParenR"/>
            </a:pPr>
            <a:r>
              <a:rPr lang="de-DE" dirty="0"/>
              <a:t>Ausführung: Der HF nimmt mit seinem Hund in angemessener Entfernung vor der auf eine </a:t>
            </a:r>
            <a:r>
              <a:rPr lang="de-DE" dirty="0">
                <a:solidFill>
                  <a:srgbClr val="FF0000"/>
                </a:solidFill>
              </a:rPr>
              <a:t>Höhe von 140 cm gestellte Schrägwand </a:t>
            </a:r>
            <a:r>
              <a:rPr lang="de-DE" dirty="0"/>
              <a:t>Grundstellung ein. Aus der Grundstellung wirft der HF ein dem HF gehörendes </a:t>
            </a:r>
            <a:r>
              <a:rPr lang="de-DE" dirty="0" err="1"/>
              <a:t>Bringholz</a:t>
            </a:r>
            <a:r>
              <a:rPr lang="de-DE" dirty="0"/>
              <a:t> über die Schrägwand. Das HZ „Hopp“ darf erst gegeben werden, wenn das </a:t>
            </a:r>
            <a:r>
              <a:rPr lang="de-DE" dirty="0" err="1"/>
              <a:t>Bringholz</a:t>
            </a:r>
            <a:r>
              <a:rPr lang="de-DE" dirty="0"/>
              <a:t> ruhig liegt. Der ruhig und frei neben seinem HF sitzende Hund muss auf die HZ „Hopp“ - „Bring“ (das HZ „Bring“ muss während des Sprunges gegeben werden) über die Schrägwand klettern, schnell und direkt auf das </a:t>
            </a:r>
            <a:r>
              <a:rPr lang="de-DE" dirty="0" err="1" smtClean="0"/>
              <a:t>Bringholz</a:t>
            </a:r>
            <a:r>
              <a:rPr lang="de-DE" dirty="0" smtClean="0"/>
              <a:t> </a:t>
            </a:r>
            <a:r>
              <a:rPr lang="de-DE" dirty="0"/>
              <a:t>zulaufen, es sofort aufnehmen, sofort über die Schrägwand zurückklettern und das </a:t>
            </a:r>
            <a:r>
              <a:rPr lang="de-DE" dirty="0" err="1"/>
              <a:t>Bringholz</a:t>
            </a:r>
            <a:r>
              <a:rPr lang="de-DE" dirty="0"/>
              <a:t> seinem HF schnell und direkt bringen</a:t>
            </a:r>
            <a:r>
              <a:rPr lang="de-DE" dirty="0">
                <a:solidFill>
                  <a:srgbClr val="FF0000"/>
                </a:solidFill>
              </a:rPr>
              <a:t>. Der Hund hat sich entweder dicht und gerade vor seinen HF zu setzen, oder sich sofort an die linke Seite des HF zu setzen</a:t>
            </a:r>
            <a:r>
              <a:rPr lang="de-DE" dirty="0"/>
              <a:t> und das </a:t>
            </a:r>
            <a:r>
              <a:rPr lang="de-DE" dirty="0" err="1"/>
              <a:t>Bringholz</a:t>
            </a:r>
            <a:r>
              <a:rPr lang="de-DE" dirty="0"/>
              <a:t> so lange ruhig im Fang zu halten, bis der HF ihm nach einer Pause von ca. 3 Sek. das </a:t>
            </a:r>
            <a:r>
              <a:rPr lang="de-DE" dirty="0" err="1"/>
              <a:t>Bringholz</a:t>
            </a:r>
            <a:r>
              <a:rPr lang="de-DE" dirty="0"/>
              <a:t> mit dem HZ „Aus“ abnimmt. Das </a:t>
            </a:r>
            <a:r>
              <a:rPr lang="de-DE" dirty="0" err="1"/>
              <a:t>Bringholz</a:t>
            </a:r>
            <a:r>
              <a:rPr lang="de-DE" dirty="0"/>
              <a:t> muss nach der Abgabe mit nach unten ausgestrecktem Arm, ruhig an der rechten Körperseite gehalten werden. Auf das HZ „Fuß“ muss sich der Hund schnell und gerade links neben seinen HF setzen. Der HF darf während der gesamten Übung seinen Standort nicht verlassen</a:t>
            </a:r>
            <a:r>
              <a:rPr lang="de-DE" dirty="0" smtClean="0"/>
              <a:t>.</a:t>
            </a:r>
            <a:endParaRPr lang="de-DE" dirty="0"/>
          </a:p>
        </p:txBody>
      </p:sp>
      <p:sp>
        <p:nvSpPr>
          <p:cNvPr id="4" name="Fußzeilenplatzhalter 3"/>
          <p:cNvSpPr>
            <a:spLocks noGrp="1"/>
          </p:cNvSpPr>
          <p:nvPr>
            <p:ph type="ftr" sz="quarter" idx="11"/>
          </p:nvPr>
        </p:nvSpPr>
        <p:spPr>
          <a:xfrm>
            <a:off x="1428728" y="6356350"/>
            <a:ext cx="6143668"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30</a:t>
            </a:fld>
            <a:endParaRPr lang="de-DE"/>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00042"/>
            <a:ext cx="8229600" cy="5715040"/>
          </a:xfrm>
        </p:spPr>
        <p:txBody>
          <a:bodyPr>
            <a:normAutofit fontScale="40000" lnSpcReduction="20000"/>
          </a:bodyPr>
          <a:lstStyle/>
          <a:p>
            <a:pPr marL="539750" lvl="0" indent="-539750" eaLnBrk="0" hangingPunct="0">
              <a:buFont typeface="+mj-lt"/>
              <a:buAutoNum type="alphaLcParenR" startAt="3"/>
            </a:pPr>
            <a:r>
              <a:rPr lang="de-DE" sz="4500" dirty="0" smtClean="0"/>
              <a:t>Bewertung: Fehler in der Grundstellung, langsames Springen und Hinlaufen, Fehler beim Aufnehmen, langsames Zurückspringen, Fallenlassen des </a:t>
            </a:r>
            <a:r>
              <a:rPr lang="de-DE" sz="4500" dirty="0" err="1" smtClean="0"/>
              <a:t>Bringholzes</a:t>
            </a:r>
            <a:r>
              <a:rPr lang="de-DE" sz="4500" dirty="0" smtClean="0"/>
              <a:t>, Spielen oder Knautschen mit dem </a:t>
            </a:r>
            <a:r>
              <a:rPr lang="de-DE" sz="4500" dirty="0" err="1" smtClean="0"/>
              <a:t>Bringholz</a:t>
            </a:r>
            <a:r>
              <a:rPr lang="de-DE" sz="4500" dirty="0" smtClean="0"/>
              <a:t>, Grätschstellung des HF, Fehler beim Vorsitzen und Abschluss entwerten entsprechend. Punkteaufteilung für Bringen über eine Schrägwand:</a:t>
            </a:r>
          </a:p>
          <a:p>
            <a:pPr marL="539750" indent="1588" eaLnBrk="0" hangingPunct="0">
              <a:buNone/>
            </a:pPr>
            <a:r>
              <a:rPr lang="de-DE" sz="4500" dirty="0" err="1" smtClean="0"/>
              <a:t>Hinsprung</a:t>
            </a:r>
            <a:r>
              <a:rPr lang="de-DE" sz="4500" dirty="0" smtClean="0"/>
              <a:t>  						5 Punkte</a:t>
            </a:r>
          </a:p>
          <a:p>
            <a:pPr marL="539750" indent="1588" eaLnBrk="0" hangingPunct="0">
              <a:buNone/>
            </a:pPr>
            <a:r>
              <a:rPr lang="de-DE" sz="4500" dirty="0" smtClean="0"/>
              <a:t>Bringen  						5 Punkte</a:t>
            </a:r>
          </a:p>
          <a:p>
            <a:pPr marL="539750" indent="1588" eaLnBrk="0" hangingPunct="0">
              <a:buNone/>
            </a:pPr>
            <a:r>
              <a:rPr lang="de-DE" sz="4500" dirty="0" smtClean="0"/>
              <a:t>Rücksprung 						5 Punkte</a:t>
            </a:r>
          </a:p>
          <a:p>
            <a:pPr marL="539750" indent="1588" eaLnBrk="0" hangingPunct="0">
              <a:buNone/>
            </a:pPr>
            <a:r>
              <a:rPr lang="de-DE" sz="4500" dirty="0" smtClean="0">
                <a:solidFill>
                  <a:srgbClr val="FF0000"/>
                </a:solidFill>
              </a:rPr>
              <a:t>Eine Teilbewertung der Übung ist nur möglich, wenn von den drei Teilen (</a:t>
            </a:r>
            <a:r>
              <a:rPr lang="de-DE" sz="4500" dirty="0" err="1" smtClean="0">
                <a:solidFill>
                  <a:srgbClr val="FF0000"/>
                </a:solidFill>
              </a:rPr>
              <a:t>Hinsprung</a:t>
            </a:r>
            <a:r>
              <a:rPr lang="de-DE" sz="4500" dirty="0" smtClean="0">
                <a:solidFill>
                  <a:srgbClr val="FF0000"/>
                </a:solidFill>
              </a:rPr>
              <a:t> - Bringen - Rücksprung) mindestens zwei Teile erfüllt werden, wobei eine Teilbewertung nur dann erfolgt, wenn das </a:t>
            </a:r>
            <a:r>
              <a:rPr lang="de-DE" sz="4500" dirty="0" err="1" smtClean="0">
                <a:solidFill>
                  <a:srgbClr val="FF0000"/>
                </a:solidFill>
              </a:rPr>
              <a:t>Bringholz</a:t>
            </a:r>
            <a:r>
              <a:rPr lang="de-DE" sz="4500" dirty="0" smtClean="0">
                <a:solidFill>
                  <a:srgbClr val="FF0000"/>
                </a:solidFill>
              </a:rPr>
              <a:t> gebracht wurde.</a:t>
            </a:r>
          </a:p>
          <a:p>
            <a:pPr marL="539750" indent="1588" eaLnBrk="0" hangingPunct="0">
              <a:buNone/>
            </a:pPr>
            <a:r>
              <a:rPr lang="de-DE" sz="4500" dirty="0" smtClean="0"/>
              <a:t>Sprünge und Bringen einwandfrei 			= 15 Punkte</a:t>
            </a:r>
          </a:p>
          <a:p>
            <a:pPr marL="539750" indent="1588" eaLnBrk="0" hangingPunct="0">
              <a:buNone/>
            </a:pPr>
            <a:r>
              <a:rPr lang="de-DE" sz="4500" dirty="0" smtClean="0"/>
              <a:t>Hin- oder Rücksprung nicht ausgeführt,</a:t>
            </a:r>
            <a:br>
              <a:rPr lang="de-DE" sz="4500" dirty="0" smtClean="0"/>
            </a:br>
            <a:r>
              <a:rPr lang="de-DE" sz="4500" dirty="0" err="1" smtClean="0"/>
              <a:t>Bringholz</a:t>
            </a:r>
            <a:r>
              <a:rPr lang="de-DE" sz="4500" dirty="0" smtClean="0"/>
              <a:t> einwandfrei gebracht 				= 10 Punkte </a:t>
            </a:r>
          </a:p>
          <a:p>
            <a:pPr marL="539750" indent="1588" eaLnBrk="0" hangingPunct="0">
              <a:buNone/>
            </a:pPr>
            <a:r>
              <a:rPr lang="de-DE" sz="4500" dirty="0" smtClean="0"/>
              <a:t>Hin- und Rücksprung einwandfrei,</a:t>
            </a:r>
          </a:p>
          <a:p>
            <a:pPr marL="539750" indent="1588" eaLnBrk="0" hangingPunct="0">
              <a:buNone/>
            </a:pPr>
            <a:r>
              <a:rPr lang="de-DE" sz="4500" dirty="0" err="1" smtClean="0">
                <a:solidFill>
                  <a:srgbClr val="FF0000"/>
                </a:solidFill>
              </a:rPr>
              <a:t>Bringholz</a:t>
            </a:r>
            <a:r>
              <a:rPr lang="de-DE" sz="4500" dirty="0" smtClean="0">
                <a:solidFill>
                  <a:srgbClr val="FF0000"/>
                </a:solidFill>
              </a:rPr>
              <a:t> nicht gebracht   . . . . . . . . . . . . . . .			=   0 Punkte</a:t>
            </a:r>
          </a:p>
          <a:p>
            <a:pPr marL="539750" indent="1588" eaLnBrk="0" hangingPunct="0">
              <a:buNone/>
            </a:pPr>
            <a:r>
              <a:rPr lang="de-DE" sz="4500" dirty="0" smtClean="0"/>
              <a:t>Liegt das </a:t>
            </a:r>
            <a:r>
              <a:rPr lang="de-DE" sz="4500" dirty="0" err="1" smtClean="0"/>
              <a:t>Bringholz</a:t>
            </a:r>
            <a:r>
              <a:rPr lang="de-DE" sz="4500" dirty="0" smtClean="0"/>
              <a:t> stark seitlich oder für den Hund schlecht sichtbar, so hat der HF nach Befragen oder auf Hinweis des LR die Möglichkeit, das </a:t>
            </a:r>
            <a:r>
              <a:rPr lang="de-DE" sz="4500" dirty="0" err="1" smtClean="0"/>
              <a:t>Bringholz</a:t>
            </a:r>
            <a:r>
              <a:rPr lang="de-DE" sz="4500" dirty="0" smtClean="0"/>
              <a:t> ohne Punkteabzug erneut zu werfen. Der Hund muss dabei sitzen bleiben. HF-Hilfen ohne Veränderung des Standortes entwerten entsprechend. Verlässt der HF seinen Standort, bevor der Abschluss erfolgt ist, wird die Übung mit „Mangelhaft“ bewertet.</a:t>
            </a:r>
          </a:p>
          <a:p>
            <a:pPr marL="539750" indent="-539750">
              <a:buNone/>
            </a:pPr>
            <a:endParaRPr lang="de-DE" dirty="0" smtClean="0"/>
          </a:p>
          <a:p>
            <a:endParaRPr lang="de-DE" dirty="0"/>
          </a:p>
        </p:txBody>
      </p:sp>
      <p:sp>
        <p:nvSpPr>
          <p:cNvPr id="4" name="Fußzeilenplatzhalter 3"/>
          <p:cNvSpPr>
            <a:spLocks noGrp="1"/>
          </p:cNvSpPr>
          <p:nvPr>
            <p:ph type="ftr" sz="quarter" idx="11"/>
          </p:nvPr>
        </p:nvSpPr>
        <p:spPr>
          <a:xfrm>
            <a:off x="1857356" y="6356350"/>
            <a:ext cx="6143668"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31</a:t>
            </a:fld>
            <a:endParaRPr lang="de-DE"/>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28604"/>
            <a:ext cx="8229600" cy="5697559"/>
          </a:xfrm>
        </p:spPr>
        <p:txBody>
          <a:bodyPr>
            <a:normAutofit fontScale="70000" lnSpcReduction="20000"/>
          </a:bodyPr>
          <a:lstStyle/>
          <a:p>
            <a:pPr marL="514350" lvl="0" indent="-514350" eaLnBrk="0" hangingPunct="0">
              <a:buFont typeface="+mj-lt"/>
              <a:buAutoNum type="arabicPeriod" startAt="7"/>
            </a:pPr>
            <a:r>
              <a:rPr lang="de-DE" sz="3800" b="1" dirty="0"/>
              <a:t>Voraussenden mit Hinlegen - 10 </a:t>
            </a:r>
            <a:r>
              <a:rPr lang="de-DE" sz="3800" b="1" dirty="0" smtClean="0"/>
              <a:t>Punkte</a:t>
            </a:r>
          </a:p>
          <a:p>
            <a:pPr marL="514350" lvl="0" indent="-514350" eaLnBrk="0" hangingPunct="0">
              <a:buFont typeface="+mj-lt"/>
              <a:buAutoNum type="arabicPeriod" startAt="7"/>
            </a:pPr>
            <a:endParaRPr lang="de-DE" sz="3800" b="1" dirty="0"/>
          </a:p>
          <a:p>
            <a:pPr marL="514350" lvl="0" indent="-514350" eaLnBrk="0" hangingPunct="0">
              <a:buFont typeface="+mj-lt"/>
              <a:buAutoNum type="alphaLcParenR"/>
            </a:pPr>
            <a:r>
              <a:rPr lang="de-DE" sz="2900" dirty="0"/>
              <a:t>Hörzeichen: „Fuß“, „Voran“, „Platz“, „Sitz</a:t>
            </a:r>
            <a:r>
              <a:rPr lang="de-DE" sz="2900" dirty="0" smtClean="0"/>
              <a:t>“</a:t>
            </a:r>
            <a:br>
              <a:rPr lang="de-DE" sz="2900" dirty="0" smtClean="0"/>
            </a:br>
            <a:endParaRPr lang="de-DE" sz="2900" dirty="0"/>
          </a:p>
          <a:p>
            <a:pPr marL="514350" lvl="0" indent="-514350" eaLnBrk="0" hangingPunct="0">
              <a:buFont typeface="+mj-lt"/>
              <a:buAutoNum type="alphaLcParenR"/>
            </a:pPr>
            <a:r>
              <a:rPr lang="de-DE" sz="2900" dirty="0"/>
              <a:t>Ausführung: Von der Grundstellung aus geht der HF mit seinem frei folgenden Hund in der ihm angewiesenen Richtung geradeaus. Nach 10 - 15 Schritten gibt der HF dem Hund unter gleichzeitigem, einmaligem Erheben des Armes das HZ „Voran“ und bleibt stehen. </a:t>
            </a:r>
            <a:r>
              <a:rPr lang="de-DE" sz="2900" dirty="0" smtClean="0"/>
              <a:t>Hierauf muss </a:t>
            </a:r>
            <a:r>
              <a:rPr lang="de-DE" sz="2900" dirty="0"/>
              <a:t>sich der Hund zielstrebig, geradlinig und in schneller Gangart </a:t>
            </a:r>
            <a:r>
              <a:rPr lang="de-DE" sz="2900" dirty="0">
                <a:solidFill>
                  <a:srgbClr val="FF0000"/>
                </a:solidFill>
              </a:rPr>
              <a:t>mindestens 30 Schritte in der angezeigten Richtung entfernen.</a:t>
            </a:r>
            <a:r>
              <a:rPr lang="de-DE" sz="2900" dirty="0"/>
              <a:t> Auf Richteranweisung gibt der HF das HZ „Platz“, worauf sich der Hund sofort hinlegen muss. Der HF darf den Arm so lange richtungsweisend hochhalten, bis sich der Hund gelegt hat. Auf Anweisung des LR geht der HF zu seinem Hund zurück und tritt rechts neben ihn. Nach ca. 3 Sek. muss sich der Hund nach </a:t>
            </a:r>
            <a:r>
              <a:rPr lang="de-DE" sz="2900" dirty="0" smtClean="0"/>
              <a:t>Anweisung </a:t>
            </a:r>
            <a:r>
              <a:rPr lang="de-DE" sz="2900" dirty="0"/>
              <a:t>des LR auf das HZ „Sitz“ schnell und gerade aufsetzen</a:t>
            </a:r>
            <a:r>
              <a:rPr lang="de-DE" sz="2900" dirty="0" smtClean="0"/>
              <a:t>.</a:t>
            </a:r>
            <a:br>
              <a:rPr lang="de-DE" sz="2900" dirty="0" smtClean="0"/>
            </a:br>
            <a:endParaRPr lang="de-DE" sz="2900" dirty="0"/>
          </a:p>
          <a:p>
            <a:pPr marL="514350" lvl="0" indent="-514350" eaLnBrk="0" hangingPunct="0">
              <a:buFont typeface="+mj-lt"/>
              <a:buAutoNum type="alphaLcParenR"/>
            </a:pPr>
            <a:r>
              <a:rPr lang="de-DE" sz="2900" dirty="0"/>
              <a:t>Bewertung: Fehler in der Entwicklung, Mitlaufen des HF, zu langsames Voranlaufen, starkes seitliches Abweichen, zu kurze Entfernung, zögerndes oder vorzeitiges Hinlegen, unruhiges Liegen bzw. vorzeitiges Aufstehen beim Abholen entwerten entsprechend.</a:t>
            </a:r>
          </a:p>
          <a:p>
            <a:pPr marL="514350" indent="-514350">
              <a:buFont typeface="+mj-lt"/>
              <a:buAutoNum type="alphaLcParenR"/>
            </a:pPr>
            <a:endParaRPr lang="de-DE" dirty="0"/>
          </a:p>
        </p:txBody>
      </p:sp>
      <p:sp>
        <p:nvSpPr>
          <p:cNvPr id="4" name="Fußzeilenplatzhalter 3"/>
          <p:cNvSpPr>
            <a:spLocks noGrp="1"/>
          </p:cNvSpPr>
          <p:nvPr>
            <p:ph type="ftr" sz="quarter" idx="11"/>
          </p:nvPr>
        </p:nvSpPr>
        <p:spPr>
          <a:xfrm>
            <a:off x="2000232" y="6356350"/>
            <a:ext cx="5786478"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32</a:t>
            </a:fld>
            <a:endParaRPr lang="de-DE"/>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00042"/>
            <a:ext cx="8229600" cy="5626121"/>
          </a:xfrm>
        </p:spPr>
        <p:txBody>
          <a:bodyPr>
            <a:normAutofit fontScale="55000" lnSpcReduction="20000"/>
          </a:bodyPr>
          <a:lstStyle/>
          <a:p>
            <a:pPr marL="514350" lvl="0" indent="-514350" eaLnBrk="0" hangingPunct="0">
              <a:buFont typeface="+mj-lt"/>
              <a:buAutoNum type="arabicPeriod" startAt="8"/>
            </a:pPr>
            <a:r>
              <a:rPr lang="de-DE" sz="4400" b="1" dirty="0"/>
              <a:t>Ablegen des Hundes unter Ablenkung - 10 </a:t>
            </a:r>
            <a:r>
              <a:rPr lang="de-DE" sz="4400" b="1" dirty="0" smtClean="0"/>
              <a:t>Punkte</a:t>
            </a:r>
            <a:br>
              <a:rPr lang="de-DE" sz="4400" b="1" dirty="0" smtClean="0"/>
            </a:br>
            <a:endParaRPr lang="de-DE" sz="4400" b="1" dirty="0"/>
          </a:p>
          <a:p>
            <a:pPr marL="514350" lvl="0" indent="-514350" eaLnBrk="0" hangingPunct="0">
              <a:buFont typeface="+mj-lt"/>
              <a:buAutoNum type="alphaLcParenR"/>
            </a:pPr>
            <a:r>
              <a:rPr lang="de-DE" dirty="0"/>
              <a:t>Hörzeichen: „Platz“, „Sitz</a:t>
            </a:r>
            <a:r>
              <a:rPr lang="de-DE" dirty="0" smtClean="0"/>
              <a:t>“</a:t>
            </a:r>
            <a:br>
              <a:rPr lang="de-DE" dirty="0" smtClean="0"/>
            </a:br>
            <a:endParaRPr lang="de-DE" dirty="0"/>
          </a:p>
          <a:p>
            <a:pPr marL="514350" lvl="0" indent="-514350" eaLnBrk="0" hangingPunct="0">
              <a:buFont typeface="+mj-lt"/>
              <a:buAutoNum type="alphaLcParenR"/>
            </a:pPr>
            <a:r>
              <a:rPr lang="de-DE" dirty="0"/>
              <a:t>Ausführung: Zu Beginn der Unterordnung eines anderen Hundes legt der HF seinen Hund mit dem HZ „Platz“ an einem vom LR angewiesenen Platz ab, und zwar ohne die Leine oder irgendeinen Gegenstand bei ihm zu lassen. Nun geht der HF, ohne sich umzusehen, </a:t>
            </a:r>
            <a:r>
              <a:rPr lang="de-DE" dirty="0" smtClean="0"/>
              <a:t>innerhalb </a:t>
            </a:r>
            <a:r>
              <a:rPr lang="de-DE" dirty="0"/>
              <a:t>des Prüfungsgeländes </a:t>
            </a:r>
            <a:r>
              <a:rPr lang="de-DE" dirty="0">
                <a:solidFill>
                  <a:srgbClr val="FF0000"/>
                </a:solidFill>
              </a:rPr>
              <a:t>wenigstens 20 Schritte vom Hund weg und bleibt zum Hund gewendet ruhig stehen. </a:t>
            </a:r>
            <a:r>
              <a:rPr lang="de-DE" dirty="0"/>
              <a:t>Der Hund muss ohne Einwirkung des HF ruhig liegen, während der andere Hund die Übungen 1 bis 6 zeigt. Auf Anweisung des LR geht der HF zu seinem Hund und stellt sich an dessen rechte Seite. Nach ca. 3 Sek. muss sich der Hund nach Anweisung des LR auf das HZ „Sitz“ schnell und gerade aufsetzen</a:t>
            </a:r>
            <a:r>
              <a:rPr lang="de-DE" dirty="0" smtClean="0"/>
              <a:t>.</a:t>
            </a:r>
            <a:br>
              <a:rPr lang="de-DE" dirty="0" smtClean="0"/>
            </a:br>
            <a:endParaRPr lang="de-DE" dirty="0"/>
          </a:p>
          <a:p>
            <a:pPr marL="514350" lvl="0" indent="-514350" eaLnBrk="0" hangingPunct="0">
              <a:buFont typeface="+mj-lt"/>
              <a:buAutoNum type="alphaLcParenR"/>
            </a:pPr>
            <a:r>
              <a:rPr lang="de-DE" dirty="0"/>
              <a:t>Bewertung: Unruhiges Verhalten des HF sowie andere versteckte Hilfen, unruhiges Liegen des Hundes, zu frühes Aufstehen des Hundes beim Abholen entwerten entsprechend. Steht oder sitzt der Hund, bleibt aber am </a:t>
            </a:r>
            <a:r>
              <a:rPr lang="de-DE" dirty="0" err="1"/>
              <a:t>Ablegeplatz</a:t>
            </a:r>
            <a:r>
              <a:rPr lang="de-DE" dirty="0"/>
              <a:t>, erfolgt eine Teilbewertung. Entfernt sich der Hund </a:t>
            </a:r>
            <a:r>
              <a:rPr lang="de-DE" dirty="0">
                <a:solidFill>
                  <a:srgbClr val="FF0000"/>
                </a:solidFill>
              </a:rPr>
              <a:t>vor Vollendung der Übung 3 des vorgeführten Hundes um mehr als 3 Meter vom </a:t>
            </a:r>
            <a:r>
              <a:rPr lang="de-DE" dirty="0" err="1">
                <a:solidFill>
                  <a:srgbClr val="FF0000"/>
                </a:solidFill>
              </a:rPr>
              <a:t>Ablegeplatz</a:t>
            </a:r>
            <a:r>
              <a:rPr lang="de-DE" dirty="0">
                <a:solidFill>
                  <a:srgbClr val="FF0000"/>
                </a:solidFill>
              </a:rPr>
              <a:t>, so ist die Übung mit 0 Punkten zu bewerten. </a:t>
            </a:r>
            <a:r>
              <a:rPr lang="de-DE" dirty="0"/>
              <a:t>Verlässt der Hund danach den </a:t>
            </a:r>
            <a:r>
              <a:rPr lang="de-DE" dirty="0" err="1"/>
              <a:t>Ablegeplatz</a:t>
            </a:r>
            <a:r>
              <a:rPr lang="de-DE" dirty="0"/>
              <a:t>, erhält er eine Teilbewertung. Kommt der Hund dem HF beim Abholen </a:t>
            </a:r>
            <a:r>
              <a:rPr lang="de-DE" dirty="0" err="1"/>
              <a:t>ent</a:t>
            </a:r>
            <a:r>
              <a:rPr lang="de-DE" dirty="0"/>
              <a:t>- gegen, erfolgt ein Abzug bis zu 3 Punkten.</a:t>
            </a:r>
          </a:p>
          <a:p>
            <a:endParaRPr lang="de-DE" dirty="0"/>
          </a:p>
        </p:txBody>
      </p:sp>
      <p:sp>
        <p:nvSpPr>
          <p:cNvPr id="4" name="Fußzeilenplatzhalter 3"/>
          <p:cNvSpPr>
            <a:spLocks noGrp="1"/>
          </p:cNvSpPr>
          <p:nvPr>
            <p:ph type="ftr" sz="quarter" idx="11"/>
          </p:nvPr>
        </p:nvSpPr>
        <p:spPr>
          <a:xfrm>
            <a:off x="1714480" y="6356350"/>
            <a:ext cx="6143668"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33</a:t>
            </a:fld>
            <a:endParaRPr 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500034" y="500042"/>
            <a:ext cx="8229600" cy="5715040"/>
          </a:xfrm>
        </p:spPr>
        <p:txBody>
          <a:bodyPr>
            <a:noAutofit/>
          </a:bodyPr>
          <a:lstStyle/>
          <a:p>
            <a:pPr eaLnBrk="0" hangingPunct="0">
              <a:buNone/>
            </a:pPr>
            <a:r>
              <a:rPr lang="de-DE" sz="2400" b="1" dirty="0"/>
              <a:t>Allgemeine </a:t>
            </a:r>
            <a:r>
              <a:rPr lang="de-DE" sz="2400" b="1" dirty="0" smtClean="0"/>
              <a:t>Bestimmungen</a:t>
            </a:r>
          </a:p>
          <a:p>
            <a:pPr eaLnBrk="0" hangingPunct="0">
              <a:buNone/>
            </a:pPr>
            <a:endParaRPr lang="de-DE" sz="1400" b="1" dirty="0"/>
          </a:p>
          <a:p>
            <a:pPr marL="0" indent="0" algn="just" eaLnBrk="0" hangingPunct="0">
              <a:buNone/>
            </a:pPr>
            <a:r>
              <a:rPr lang="de-DE" sz="1800" b="1" dirty="0">
                <a:solidFill>
                  <a:srgbClr val="FF0000"/>
                </a:solidFill>
              </a:rPr>
              <a:t>Der</a:t>
            </a:r>
            <a:r>
              <a:rPr lang="de-DE" sz="1800" b="1" dirty="0"/>
              <a:t> </a:t>
            </a:r>
            <a:r>
              <a:rPr lang="de-DE" sz="1800" b="1" dirty="0" smtClean="0">
                <a:solidFill>
                  <a:srgbClr val="FF0000"/>
                </a:solidFill>
              </a:rPr>
              <a:t>LR </a:t>
            </a:r>
            <a:r>
              <a:rPr lang="de-DE" sz="1800" dirty="0">
                <a:solidFill>
                  <a:srgbClr val="FF0000"/>
                </a:solidFill>
              </a:rPr>
              <a:t>gibt die Anweisung für den Beginn einer Übung</a:t>
            </a:r>
            <a:r>
              <a:rPr lang="de-DE" sz="1800" dirty="0"/>
              <a:t>. Alles weitere, wie Wendungen, Anhalten, Wechseln der Gangart usw. werden ohne Anweisung ausgeführt. </a:t>
            </a:r>
            <a:r>
              <a:rPr lang="de-DE" sz="1800" dirty="0">
                <a:solidFill>
                  <a:srgbClr val="FF0000"/>
                </a:solidFill>
              </a:rPr>
              <a:t>Auf Wunsch des HF können diese Anweisungen auch gegeben werden.</a:t>
            </a:r>
          </a:p>
          <a:p>
            <a:pPr marL="0" indent="0" eaLnBrk="0" hangingPunct="0">
              <a:buNone/>
            </a:pPr>
            <a:r>
              <a:rPr lang="de-DE" sz="1800" dirty="0"/>
              <a:t>Die HZ sind in der Prüfungsordnung verankert. Führt ein Hund nach dem dritten gegebenen HZ eine Übung nicht aus, ist diese zu beenden (Bewertung 0 Punkte). Beim Abrufen kann anstelle des HZ „Hier“ auch der Name des Hundes verwendet werden. Der Name des Hundes in Verbindung mit dem HZ „Hier“ gilt jedoch als Doppelhörzeichen. In der Grundstellung sitzt der Hund eng und gerade an der linken Seite des HF, sodass die Schulter des Hundes mit dem Knie des HF abschließt. Jede Übung beginnt und endet mit der Grundstellung. Die Abschlussgrundstellung einer Übung gilt als Anfangsgrundstellung der nächsten Übung, sofern ein Positions- wechsel nicht erforderlich ist. Das Einnehmen der Grundstellung am Anfang der Übung ist nur einmal erlaubt. Aus der Grundstellung heraus erfolgt die sogenannte Entwicklung. Der HF muss sie mindestens 10, jedoch höchstens 15 Schritte zeigen, bevor das HZ zur Ausführung der Übung gegeben wird. Zwischen den Übungsteilen Vorsitzen und Abschluss oder beim Herantreten an den abliegenden Hund, sind deutliche Pausen einzuhalten (ca. 3 Sekunden). Beim Abholen kann der HF von vorne oder von hinten an seinen Hund herantreten</a:t>
            </a:r>
            <a:r>
              <a:rPr lang="de-DE" sz="1800" dirty="0" smtClean="0"/>
              <a:t>.</a:t>
            </a:r>
            <a:r>
              <a:rPr lang="de-DE" sz="1800" dirty="0"/>
              <a:t> </a:t>
            </a:r>
          </a:p>
          <a:p>
            <a:pPr marL="0" indent="0" eaLnBrk="0" hangingPunct="0">
              <a:buNone/>
            </a:pPr>
            <a:r>
              <a:rPr lang="de-DE" sz="1400" dirty="0"/>
              <a:t> </a:t>
            </a:r>
          </a:p>
          <a:p>
            <a:pPr marL="0" indent="0" eaLnBrk="0" hangingPunct="0">
              <a:buNone/>
            </a:pPr>
            <a:endParaRPr lang="de-DE" sz="1400" dirty="0"/>
          </a:p>
          <a:p>
            <a:pPr marL="0" indent="0">
              <a:buNone/>
            </a:pPr>
            <a:endParaRPr lang="de-DE" sz="1400" dirty="0"/>
          </a:p>
        </p:txBody>
      </p:sp>
      <p:sp>
        <p:nvSpPr>
          <p:cNvPr id="3" name="Fußzeilenplatzhalter 2"/>
          <p:cNvSpPr>
            <a:spLocks noGrp="1"/>
          </p:cNvSpPr>
          <p:nvPr>
            <p:ph type="ftr" sz="quarter" idx="11"/>
          </p:nvPr>
        </p:nvSpPr>
        <p:spPr>
          <a:xfrm>
            <a:off x="1500166" y="6400413"/>
            <a:ext cx="5857916" cy="276999"/>
          </a:xfrm>
        </p:spPr>
        <p:txBody>
          <a:bodyPr wrap="square">
            <a:spAutoFit/>
          </a:bodyPr>
          <a:lstStyle/>
          <a:p>
            <a:r>
              <a:rPr lang="de-DE" dirty="0" smtClean="0"/>
              <a:t>Prüfungsordnung des SV für BegleithundePrüfung </a:t>
            </a:r>
            <a:r>
              <a:rPr lang="de-DE" dirty="0" err="1" smtClean="0"/>
              <a:t>BgH</a:t>
            </a:r>
            <a:r>
              <a:rPr lang="de-DE" dirty="0" smtClean="0"/>
              <a:t> 1-3</a:t>
            </a:r>
            <a:endParaRPr lang="de-DE" dirty="0"/>
          </a:p>
        </p:txBody>
      </p:sp>
      <p:sp>
        <p:nvSpPr>
          <p:cNvPr id="4" name="Foliennummernplatzhalter 3"/>
          <p:cNvSpPr>
            <a:spLocks noGrp="1"/>
          </p:cNvSpPr>
          <p:nvPr>
            <p:ph type="sldNum" sz="quarter" idx="12"/>
          </p:nvPr>
        </p:nvSpPr>
        <p:spPr/>
        <p:txBody>
          <a:bodyPr/>
          <a:lstStyle/>
          <a:p>
            <a:fld id="{5DE2F2BC-38CD-496B-8C15-EEACBCBC79F2}" type="slidenum">
              <a:rPr lang="de-DE" smtClean="0"/>
              <a:pPr/>
              <a:t>4</a:t>
            </a:fld>
            <a:endParaRPr lang="de-D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500034" y="500042"/>
            <a:ext cx="8229600" cy="5715040"/>
          </a:xfrm>
        </p:spPr>
        <p:txBody>
          <a:bodyPr>
            <a:noAutofit/>
          </a:bodyPr>
          <a:lstStyle/>
          <a:p>
            <a:pPr marL="0" indent="0" eaLnBrk="0" hangingPunct="0">
              <a:buNone/>
            </a:pPr>
            <a:endParaRPr lang="de-DE" sz="1800" dirty="0"/>
          </a:p>
          <a:p>
            <a:pPr marL="0" indent="0" eaLnBrk="0" hangingPunct="0">
              <a:buNone/>
            </a:pPr>
            <a:r>
              <a:rPr lang="de-DE" sz="1800" dirty="0" smtClean="0"/>
              <a:t>Ein kurzes Lob ist nur nach jeder beendeten Übung und nur in Grundstellung erlaubt. Danach kann der HF eine neue Grundstellung einnehmen. Jedenfalls muss zwischen Lob und Neubeginn ein deutlicher Zeitabstand (ca. 3 sec.) eingehalten werden. Die Freifolge ist auch auf den eventuell notwendigen Wegen zwischen den Übungen zu zeigen. Ein Auflockern oder Spielen ist nicht erlaubt.</a:t>
            </a:r>
          </a:p>
          <a:p>
            <a:pPr marL="0" indent="0" eaLnBrk="0" hangingPunct="0">
              <a:buNone/>
            </a:pPr>
            <a:r>
              <a:rPr lang="de-DE" sz="1800" dirty="0" smtClean="0"/>
              <a:t>Die Kehrtwendung ist vom HF nach links auszuführen. Der Hund kann bei der Kehrtwendung entweder hinter dem HF herumkommen oder vorne zurückgehen, die Ausführung muss innerhalb einer Prüfung gleich sein. Nach dem Vorsitzen kann der Hund entweder hinten herum als auch von vorne in die Grundstellung gehen. Wird eine Übung oder ein Übungsteil nach drei HZ nicht ausgeführt, so ist die jeweilige Übung abzubrechen. Verlässt der Hund den HF oder den Vorführplatz und kommt auf dreimaliges Rufen nicht zurück, wird die Unterordnung abgebrochen.</a:t>
            </a:r>
          </a:p>
          <a:p>
            <a:pPr marL="0" indent="0" eaLnBrk="0" hangingPunct="0">
              <a:buNone/>
            </a:pPr>
            <a:r>
              <a:rPr lang="de-DE" sz="1800" dirty="0" smtClean="0">
                <a:solidFill>
                  <a:srgbClr val="FF0000"/>
                </a:solidFill>
              </a:rPr>
              <a:t>Zu jedem HZ ist zusätzlich ein Sichtzeichen erlaubt. Ein Sichtzeichen ist eine einmalige, kurze Handbewegung, ohne den Hund dabei zu berühren.</a:t>
            </a:r>
          </a:p>
          <a:p>
            <a:pPr marL="0" indent="0" eaLnBrk="0" hangingPunct="0">
              <a:buNone/>
            </a:pPr>
            <a:r>
              <a:rPr lang="de-DE" sz="1800" dirty="0" smtClean="0"/>
              <a:t> </a:t>
            </a:r>
            <a:endParaRPr lang="de-DE" sz="1800" dirty="0"/>
          </a:p>
        </p:txBody>
      </p:sp>
      <p:sp>
        <p:nvSpPr>
          <p:cNvPr id="3" name="Fußzeilenplatzhalter 2"/>
          <p:cNvSpPr>
            <a:spLocks noGrp="1"/>
          </p:cNvSpPr>
          <p:nvPr>
            <p:ph type="ftr" sz="quarter" idx="11"/>
          </p:nvPr>
        </p:nvSpPr>
        <p:spPr>
          <a:xfrm>
            <a:off x="2214546" y="6356350"/>
            <a:ext cx="5072098"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4" name="Foliennummernplatzhalter 3"/>
          <p:cNvSpPr>
            <a:spLocks noGrp="1"/>
          </p:cNvSpPr>
          <p:nvPr>
            <p:ph type="sldNum" sz="quarter" idx="12"/>
          </p:nvPr>
        </p:nvSpPr>
        <p:spPr/>
        <p:txBody>
          <a:bodyPr/>
          <a:lstStyle/>
          <a:p>
            <a:fld id="{5DE2F2BC-38CD-496B-8C15-EEACBCBC79F2}" type="slidenum">
              <a:rPr lang="de-DE" smtClean="0"/>
              <a:pPr/>
              <a:t>5</a:t>
            </a:fld>
            <a:endParaRPr lang="de-D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28596" y="285728"/>
            <a:ext cx="8229600" cy="6357982"/>
          </a:xfrm>
        </p:spPr>
        <p:txBody>
          <a:bodyPr>
            <a:normAutofit fontScale="25000" lnSpcReduction="20000"/>
          </a:bodyPr>
          <a:lstStyle/>
          <a:p>
            <a:pPr marL="514350" lvl="0" indent="-514350" eaLnBrk="0" hangingPunct="0">
              <a:buFont typeface="+mj-lt"/>
              <a:buAutoNum type="arabicPeriod"/>
            </a:pPr>
            <a:r>
              <a:rPr lang="de-DE" sz="9600" b="1" dirty="0"/>
              <a:t>Leinenführigkeit - 30 </a:t>
            </a:r>
            <a:r>
              <a:rPr lang="de-DE" sz="9600" b="1" dirty="0" smtClean="0"/>
              <a:t>Punkte</a:t>
            </a:r>
          </a:p>
          <a:p>
            <a:pPr marL="514350" lvl="0" indent="-514350" eaLnBrk="0" hangingPunct="0">
              <a:buNone/>
            </a:pPr>
            <a:endParaRPr lang="de-DE" b="1" dirty="0"/>
          </a:p>
          <a:p>
            <a:pPr marL="514350" lvl="0" indent="-514350" eaLnBrk="0" hangingPunct="0">
              <a:buFont typeface="+mj-lt"/>
              <a:buAutoNum type="alphaLcParenR"/>
            </a:pPr>
            <a:r>
              <a:rPr lang="de-DE" sz="7200" dirty="0"/>
              <a:t>Hörzeichen: „Fuß“. Das HZ ist beim Angehen, bei den Wendungen und beim Wechsel der Gangart </a:t>
            </a:r>
            <a:r>
              <a:rPr lang="de-DE" sz="7200" dirty="0" smtClean="0"/>
              <a:t>erlaubt</a:t>
            </a:r>
            <a:br>
              <a:rPr lang="de-DE" sz="7200" dirty="0" smtClean="0"/>
            </a:br>
            <a:endParaRPr lang="de-DE" sz="4800" dirty="0" smtClean="0"/>
          </a:p>
          <a:p>
            <a:pPr marL="514350" lvl="0" indent="-514350" eaLnBrk="0" hangingPunct="0">
              <a:buFont typeface="+mj-lt"/>
              <a:buAutoNum type="alphaLcParenR"/>
            </a:pPr>
            <a:r>
              <a:rPr lang="de-DE" sz="7200" dirty="0" smtClean="0"/>
              <a:t>Ausführung</a:t>
            </a:r>
            <a:r>
              <a:rPr lang="de-DE" sz="7200" dirty="0"/>
              <a:t>: Der HF begibt sich mit seinem angeleinten Hund zum LR, lässt seinen Hund absitzen und stellt sich vor. Die Leine muss in der linken Hand locker durchhängend </a:t>
            </a:r>
            <a:r>
              <a:rPr lang="de-DE" sz="7200" dirty="0" smtClean="0"/>
              <a:t>gehalten </a:t>
            </a:r>
            <a:r>
              <a:rPr lang="de-DE" sz="7200" dirty="0"/>
              <a:t>werden. Von der Grundstellung aus muss der Hund dem HF auf das HZ „Fuß“ </a:t>
            </a:r>
            <a:r>
              <a:rPr lang="de-DE" sz="7200" dirty="0" smtClean="0"/>
              <a:t>aufmerksam</a:t>
            </a:r>
            <a:r>
              <a:rPr lang="de-DE" sz="7200" dirty="0"/>
              <a:t>, freudig und gerade folgen, mit dem Schulterblatt immer in </a:t>
            </a:r>
            <a:r>
              <a:rPr lang="de-DE" sz="7200" dirty="0" err="1"/>
              <a:t>Kniehöhe</a:t>
            </a:r>
            <a:r>
              <a:rPr lang="de-DE" sz="7200" dirty="0"/>
              <a:t> an der linken Seite des HF bleiben und sich beim Anhalten selbständig, schnell und gerade setzen. Zu Beginn der Übung muss der HF mit seinem Hund 50 Schritte geradeaus gehen ohne anzuhalten, nach der Kehrtwendung und weiteren 10 bis 15 Schritten den Laufschritt und den langsamen Schritt zeigen (jeweils mindestens 10 Schritte). Der Übergang vom </a:t>
            </a:r>
            <a:r>
              <a:rPr lang="de-DE" sz="7200" dirty="0" smtClean="0"/>
              <a:t>Laufschritt </a:t>
            </a:r>
            <a:r>
              <a:rPr lang="de-DE" sz="7200" dirty="0"/>
              <a:t>in den langsamen Schritt muss ohne Zwischenschritte ausgeführt werden. Die </a:t>
            </a:r>
            <a:r>
              <a:rPr lang="de-DE" sz="7200" dirty="0" err="1" smtClean="0"/>
              <a:t>veschiedenen</a:t>
            </a:r>
            <a:r>
              <a:rPr lang="de-DE" sz="7200" dirty="0" smtClean="0"/>
              <a:t> </a:t>
            </a:r>
            <a:r>
              <a:rPr lang="de-DE" sz="7200" dirty="0"/>
              <a:t>Gangarten müssen sich deutlich in der Geschwindigkeit unterscheiden. Im </a:t>
            </a:r>
            <a:r>
              <a:rPr lang="de-DE" sz="7200" dirty="0" smtClean="0"/>
              <a:t>normalen </a:t>
            </a:r>
            <a:r>
              <a:rPr lang="de-DE" sz="7200" dirty="0"/>
              <a:t>Schritt ist dann mindestens eine Rechts-, Links- und Kehrtwendung auszuführen. Das Anhalten ist mindestens einmal aus dem normalen Schritt zu zeigen. Auf Anweisung des LR muss der HF mit seinem Hund durch eine sich bewegende Gruppe von mindestens vier Personen gehen. Der HF muss mit seinem Hund dabei eine Person rechts und eine </a:t>
            </a:r>
            <a:r>
              <a:rPr lang="de-DE" sz="7200" dirty="0" smtClean="0"/>
              <a:t>Person </a:t>
            </a:r>
            <a:r>
              <a:rPr lang="de-DE" sz="7200" dirty="0"/>
              <a:t>links umgehen und mindestens ein Mal in der Gruppe anhalten. Dem LR ist es freigestellt, eine Wiederholung zu fordern. Der HF mit seinem Hund verlässt die </a:t>
            </a:r>
            <a:r>
              <a:rPr lang="de-DE" sz="7200" dirty="0" smtClean="0"/>
              <a:t>Gruppe. </a:t>
            </a:r>
            <a:r>
              <a:rPr lang="de-DE" sz="7200" dirty="0"/>
              <a:t/>
            </a:r>
            <a:br>
              <a:rPr lang="de-DE" sz="7200" dirty="0"/>
            </a:br>
            <a:endParaRPr lang="de-DE" sz="4800" dirty="0" smtClean="0"/>
          </a:p>
          <a:p>
            <a:pPr marL="514350" lvl="0" indent="-514350" eaLnBrk="0" hangingPunct="0">
              <a:buFont typeface="+mj-lt"/>
              <a:buAutoNum type="alphaLcParenR"/>
            </a:pPr>
            <a:r>
              <a:rPr lang="de-DE" sz="7200" dirty="0" smtClean="0">
                <a:solidFill>
                  <a:srgbClr val="FF0000"/>
                </a:solidFill>
              </a:rPr>
              <a:t>Bewertung</a:t>
            </a:r>
            <a:r>
              <a:rPr lang="de-DE" sz="7200" dirty="0">
                <a:solidFill>
                  <a:srgbClr val="FF0000"/>
                </a:solidFill>
              </a:rPr>
              <a:t>: Vorlaufen, seitliches Abweichen, Zurückbleiben, zusätzliche HZ, Körperhilfen, Unaufmerksamkeit und/oder Gedrücktheit des Hundes entwerten entsprechend.</a:t>
            </a:r>
          </a:p>
          <a:p>
            <a:endParaRPr lang="de-DE" sz="7200" dirty="0"/>
          </a:p>
        </p:txBody>
      </p:sp>
      <p:sp>
        <p:nvSpPr>
          <p:cNvPr id="7" name="Fußzeilenplatzhalter 6"/>
          <p:cNvSpPr>
            <a:spLocks noGrp="1"/>
          </p:cNvSpPr>
          <p:nvPr>
            <p:ph type="ftr" sz="quarter" idx="11"/>
          </p:nvPr>
        </p:nvSpPr>
        <p:spPr/>
        <p:txBody>
          <a:bodyPr/>
          <a:lstStyle/>
          <a:p>
            <a:r>
              <a:rPr lang="de-DE" smtClean="0"/>
              <a:t>Prüfungsordnung des SV für BegleithundePrüfung BgH 1-3</a:t>
            </a:r>
            <a:endParaRPr lang="de-DE"/>
          </a:p>
        </p:txBody>
      </p:sp>
      <p:sp>
        <p:nvSpPr>
          <p:cNvPr id="8" name="Foliennummernplatzhalter 7"/>
          <p:cNvSpPr>
            <a:spLocks noGrp="1"/>
          </p:cNvSpPr>
          <p:nvPr>
            <p:ph type="sldNum" sz="quarter" idx="12"/>
          </p:nvPr>
        </p:nvSpPr>
        <p:spPr/>
        <p:txBody>
          <a:bodyPr/>
          <a:lstStyle/>
          <a:p>
            <a:fld id="{5DE2F2BC-38CD-496B-8C15-EEACBCBC79F2}" type="slidenum">
              <a:rPr lang="de-DE" smtClean="0"/>
              <a:pPr/>
              <a:t>6</a:t>
            </a:fld>
            <a:endParaRPr lang="de-D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00034" y="357166"/>
            <a:ext cx="8229600" cy="5715040"/>
          </a:xfrm>
        </p:spPr>
        <p:txBody>
          <a:bodyPr>
            <a:normAutofit fontScale="55000" lnSpcReduction="20000"/>
          </a:bodyPr>
          <a:lstStyle/>
          <a:p>
            <a:pPr marL="514350" lvl="0" indent="-514350" eaLnBrk="0" hangingPunct="0">
              <a:buFont typeface="+mj-lt"/>
              <a:buAutoNum type="arabicPeriod" startAt="2"/>
            </a:pPr>
            <a:r>
              <a:rPr lang="de-DE" sz="4400" b="1" dirty="0"/>
              <a:t>Freifolge - 30 </a:t>
            </a:r>
            <a:r>
              <a:rPr lang="de-DE" sz="4400" b="1" dirty="0" smtClean="0"/>
              <a:t>Punkte</a:t>
            </a:r>
          </a:p>
          <a:p>
            <a:pPr lvl="0" eaLnBrk="0" hangingPunct="0"/>
            <a:endParaRPr lang="de-DE" b="1" dirty="0"/>
          </a:p>
          <a:p>
            <a:pPr marL="514350" lvl="0" indent="-514350" eaLnBrk="0" hangingPunct="0">
              <a:buFont typeface="+mj-lt"/>
              <a:buAutoNum type="alphaLcParenR"/>
            </a:pPr>
            <a:r>
              <a:rPr lang="de-DE" sz="3400" dirty="0"/>
              <a:t>Hörzeichen: „Fuß“. Das HZ ist beim Angehen, bei den Wendungen und beim Wechsel der Gangart erlaubt</a:t>
            </a:r>
            <a:r>
              <a:rPr lang="de-DE" sz="3400" dirty="0" smtClean="0"/>
              <a:t>.</a:t>
            </a:r>
            <a:br>
              <a:rPr lang="de-DE" sz="3400" dirty="0" smtClean="0"/>
            </a:br>
            <a:endParaRPr lang="de-DE" sz="3400" dirty="0"/>
          </a:p>
          <a:p>
            <a:pPr marL="514350" lvl="0" indent="-514350" eaLnBrk="0" hangingPunct="0">
              <a:buFont typeface="+mj-lt"/>
              <a:buAutoNum type="alphaLcParenR"/>
            </a:pPr>
            <a:r>
              <a:rPr lang="de-DE" sz="3400" dirty="0">
                <a:solidFill>
                  <a:srgbClr val="FF0000"/>
                </a:solidFill>
              </a:rPr>
              <a:t>Ausführung: Der HF nimmt seinen Hund in Grundstellung und leint ihn ab. </a:t>
            </a:r>
            <a:r>
              <a:rPr lang="de-DE" sz="3400" dirty="0"/>
              <a:t>Von der </a:t>
            </a:r>
            <a:r>
              <a:rPr lang="de-DE" sz="3400" dirty="0" smtClean="0"/>
              <a:t>Grundstellung </a:t>
            </a:r>
            <a:r>
              <a:rPr lang="de-DE" sz="3400" dirty="0"/>
              <a:t>aus muss der Hund dem HF auf das HZ „Fuß“ aufmerksam, freudig und gerade </a:t>
            </a:r>
            <a:r>
              <a:rPr lang="de-DE" sz="3400" dirty="0" smtClean="0"/>
              <a:t>folgen</a:t>
            </a:r>
            <a:r>
              <a:rPr lang="de-DE" sz="3400" dirty="0"/>
              <a:t>, mit dem Schulterblatt immer in </a:t>
            </a:r>
            <a:r>
              <a:rPr lang="de-DE" sz="3400" dirty="0" err="1"/>
              <a:t>Kniehöhe</a:t>
            </a:r>
            <a:r>
              <a:rPr lang="de-DE" sz="3400" dirty="0"/>
              <a:t> an der linken Seite des HF bleiben und sich beim Anhalten selbständig, schnell und gerade setzen. Zu Beginn der Übung muss der HF mit seinem Hund 50 Schritte geradeaus gehen ohne anzuhalten, nach der Kehrtwendung und weiteren 10 bis 15 Schritten den Laufschritt und den langsamen Schritt zeigen (jeweils mindestens 10 Schritte). Der Übergang vom Laufschritt in den langsamen Schritt muss ohne Zwischenschritte ausgeführt werden. Die verschiedenen Gangarten müssen sich deutlich in der Geschwindigkeit unterscheiden. Im normalen Schritt ist dann mindestens eine Rechts-, Links- und Kehrtwendung auszuführen. Das Anhalten ist mindestens einmal aus dem normalen Schritt zu zeigen</a:t>
            </a:r>
            <a:r>
              <a:rPr lang="de-DE" sz="3400" dirty="0" smtClean="0"/>
              <a:t>.</a:t>
            </a:r>
            <a:br>
              <a:rPr lang="de-DE" sz="3400" dirty="0" smtClean="0"/>
            </a:br>
            <a:endParaRPr lang="de-DE" sz="3400" dirty="0"/>
          </a:p>
          <a:p>
            <a:pPr marL="514350" indent="-514350">
              <a:buFont typeface="+mj-lt"/>
              <a:buAutoNum type="alphaLcParenR"/>
            </a:pPr>
            <a:r>
              <a:rPr lang="de-DE" sz="3400" dirty="0">
                <a:solidFill>
                  <a:srgbClr val="FF0000"/>
                </a:solidFill>
              </a:rPr>
              <a:t>Bewertung: Vorlaufen, seitliches Abweichen, Zurückbleiben, zusätzliche HZ, Körperhilfen, Unaufmerksamkeit und/oder Gedrücktheit des Hundes entwerten entsprechend</a:t>
            </a:r>
          </a:p>
        </p:txBody>
      </p:sp>
      <p:sp>
        <p:nvSpPr>
          <p:cNvPr id="4" name="Fußzeilenplatzhalter 3"/>
          <p:cNvSpPr>
            <a:spLocks noGrp="1"/>
          </p:cNvSpPr>
          <p:nvPr>
            <p:ph type="ftr" sz="quarter" idx="11"/>
          </p:nvPr>
        </p:nvSpPr>
        <p:spPr/>
        <p:txBody>
          <a:bodyPr/>
          <a:lstStyle/>
          <a:p>
            <a:r>
              <a:rPr lang="de-DE" smtClean="0"/>
              <a:t>Prüfungsordnung des SV für BegleithundePrüfung BgH 1-3</a:t>
            </a:r>
            <a:endParaRPr lang="de-DE"/>
          </a:p>
        </p:txBody>
      </p:sp>
      <p:sp>
        <p:nvSpPr>
          <p:cNvPr id="5" name="Foliennummernplatzhalter 4"/>
          <p:cNvSpPr>
            <a:spLocks noGrp="1"/>
          </p:cNvSpPr>
          <p:nvPr>
            <p:ph type="sldNum" sz="quarter" idx="12"/>
          </p:nvPr>
        </p:nvSpPr>
        <p:spPr/>
        <p:txBody>
          <a:bodyPr/>
          <a:lstStyle/>
          <a:p>
            <a:fld id="{5DE2F2BC-38CD-496B-8C15-EEACBCBC79F2}" type="slidenum">
              <a:rPr lang="de-DE" smtClean="0"/>
              <a:pPr/>
              <a:t>7</a:t>
            </a:fld>
            <a:endParaRPr 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857232"/>
            <a:ext cx="8229600" cy="5268931"/>
          </a:xfrm>
        </p:spPr>
        <p:txBody>
          <a:bodyPr>
            <a:normAutofit/>
          </a:bodyPr>
          <a:lstStyle/>
          <a:p>
            <a:pPr marL="514350" lvl="0" indent="-514350" eaLnBrk="0" hangingPunct="0">
              <a:buFont typeface="+mj-lt"/>
              <a:buAutoNum type="arabicPeriod" startAt="3"/>
            </a:pPr>
            <a:r>
              <a:rPr lang="de-DE" sz="2800" b="1" dirty="0"/>
              <a:t>Sitz aus der Bewegung - 15 </a:t>
            </a:r>
            <a:r>
              <a:rPr lang="de-DE" sz="2800" b="1" dirty="0" smtClean="0"/>
              <a:t>Punkte</a:t>
            </a:r>
          </a:p>
          <a:p>
            <a:pPr marL="514350" lvl="0" indent="-514350" eaLnBrk="0" hangingPunct="0">
              <a:buNone/>
            </a:pPr>
            <a:endParaRPr lang="de-DE" sz="2400" b="1" dirty="0"/>
          </a:p>
          <a:p>
            <a:pPr marL="514350" lvl="0" indent="-514350" eaLnBrk="0" hangingPunct="0">
              <a:buFont typeface="+mj-lt"/>
              <a:buAutoNum type="alphaLcParenR"/>
            </a:pPr>
            <a:r>
              <a:rPr lang="de-DE" sz="1800" dirty="0"/>
              <a:t>Hörzeichen: „Fuß“, „Sitz</a:t>
            </a:r>
            <a:r>
              <a:rPr lang="de-DE" sz="1800" dirty="0" smtClean="0"/>
              <a:t>“</a:t>
            </a:r>
            <a:br>
              <a:rPr lang="de-DE" sz="1800" dirty="0" smtClean="0"/>
            </a:br>
            <a:endParaRPr lang="de-DE" sz="1800" dirty="0"/>
          </a:p>
          <a:p>
            <a:pPr marL="514350" lvl="0" indent="-514350" eaLnBrk="0" hangingPunct="0">
              <a:buFont typeface="+mj-lt"/>
              <a:buAutoNum type="alphaLcParenR"/>
            </a:pPr>
            <a:r>
              <a:rPr lang="de-DE" sz="1800" dirty="0"/>
              <a:t>Ausführung: Von der Grundstellung aus geht der HF mit seinem frei folgenden Hund geradeaus. </a:t>
            </a:r>
            <a:r>
              <a:rPr lang="de-DE" sz="1800" dirty="0">
                <a:solidFill>
                  <a:srgbClr val="FF0000"/>
                </a:solidFill>
              </a:rPr>
              <a:t>Nach 10 - 15 Schritten muss sich der Hund auf das HZ „Sitz“ schnell und gerade setzen, ohne dass der HF seine Gangart unterbricht, verändert oder sich umsieht. Nach weiteren 20 Schritten bleibt der HF stehen </a:t>
            </a:r>
            <a:r>
              <a:rPr lang="de-DE" sz="1800" dirty="0"/>
              <a:t>und dreht sich sofort zu seinem Hund um. Auf Anweisung des LR geht der HF zu seinem Hund zurück und nimmt an dessen rechter Seite Grundstellung ein</a:t>
            </a:r>
            <a:r>
              <a:rPr lang="de-DE" sz="1800" dirty="0" smtClean="0"/>
              <a:t>.</a:t>
            </a:r>
            <a:br>
              <a:rPr lang="de-DE" sz="1800" dirty="0" smtClean="0"/>
            </a:br>
            <a:endParaRPr lang="de-DE" sz="1800" dirty="0"/>
          </a:p>
          <a:p>
            <a:pPr marL="514350" lvl="0" indent="-514350" eaLnBrk="0" hangingPunct="0">
              <a:buFont typeface="+mj-lt"/>
              <a:buAutoNum type="alphaLcParenR"/>
            </a:pPr>
            <a:r>
              <a:rPr lang="de-DE" sz="1800" dirty="0"/>
              <a:t>Bewertung: Fehler in der Entwicklung, langsames Absitzen und unruhiges Sitzen entwerten entsprechend. </a:t>
            </a:r>
            <a:r>
              <a:rPr lang="de-DE" sz="1800" dirty="0">
                <a:solidFill>
                  <a:srgbClr val="FF0000"/>
                </a:solidFill>
              </a:rPr>
              <a:t>Wenn der Hund anstatt zu sitzen, sich legt oder stehenbleibt, werden 7 Punkte abgezogen.</a:t>
            </a:r>
          </a:p>
          <a:p>
            <a:endParaRPr lang="de-DE" sz="1800" dirty="0"/>
          </a:p>
        </p:txBody>
      </p:sp>
      <p:sp>
        <p:nvSpPr>
          <p:cNvPr id="4" name="Fußzeilenplatzhalter 3"/>
          <p:cNvSpPr>
            <a:spLocks noGrp="1"/>
          </p:cNvSpPr>
          <p:nvPr>
            <p:ph type="ftr" sz="quarter" idx="11"/>
          </p:nvPr>
        </p:nvSpPr>
        <p:spPr>
          <a:xfrm>
            <a:off x="2214546" y="6356350"/>
            <a:ext cx="5857916"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8</a:t>
            </a:fld>
            <a:endParaRPr lang="de-D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00034" y="785794"/>
            <a:ext cx="8229600" cy="5357850"/>
          </a:xfrm>
        </p:spPr>
        <p:txBody>
          <a:bodyPr>
            <a:normAutofit fontScale="55000" lnSpcReduction="20000"/>
          </a:bodyPr>
          <a:lstStyle/>
          <a:p>
            <a:pPr marL="514350" lvl="0" indent="-514350" eaLnBrk="0" hangingPunct="0">
              <a:buFont typeface="+mj-lt"/>
              <a:buAutoNum type="arabicPeriod" startAt="4"/>
            </a:pPr>
            <a:r>
              <a:rPr lang="de-DE" sz="4400" b="1" dirty="0"/>
              <a:t>Ablegen in Verbindung mit herankommen - 15 </a:t>
            </a:r>
            <a:r>
              <a:rPr lang="de-DE" sz="4400" b="1" dirty="0" smtClean="0"/>
              <a:t>Punkte</a:t>
            </a:r>
            <a:r>
              <a:rPr lang="de-DE" b="1" dirty="0" smtClean="0"/>
              <a:t/>
            </a:r>
            <a:br>
              <a:rPr lang="de-DE" b="1" dirty="0" smtClean="0"/>
            </a:br>
            <a:endParaRPr lang="de-DE" b="1" dirty="0"/>
          </a:p>
          <a:p>
            <a:pPr marL="514350" lvl="0" indent="-514350" eaLnBrk="0" hangingPunct="0">
              <a:buFont typeface="+mj-lt"/>
              <a:buAutoNum type="alphaLcParenR"/>
            </a:pPr>
            <a:r>
              <a:rPr lang="de-DE" dirty="0"/>
              <a:t>Hörzeichen: „Fuß“, „Platz“, „Hier“, „Fuß</a:t>
            </a:r>
            <a:r>
              <a:rPr lang="de-DE" dirty="0" smtClean="0"/>
              <a:t>“</a:t>
            </a:r>
            <a:br>
              <a:rPr lang="de-DE" dirty="0" smtClean="0"/>
            </a:br>
            <a:endParaRPr lang="de-DE" dirty="0"/>
          </a:p>
          <a:p>
            <a:pPr marL="514350" lvl="0" indent="-514350" eaLnBrk="0" hangingPunct="0">
              <a:buFont typeface="+mj-lt"/>
              <a:buAutoNum type="alphaLcParenR"/>
            </a:pPr>
            <a:r>
              <a:rPr lang="de-DE" dirty="0"/>
              <a:t>Ausführung: Von der Grundstellung aus geht der HF mit seinem frei folgenden Hund geradeaus. </a:t>
            </a:r>
            <a:r>
              <a:rPr lang="de-DE" dirty="0">
                <a:solidFill>
                  <a:srgbClr val="FF0000"/>
                </a:solidFill>
              </a:rPr>
              <a:t>Nach 10 - 15 Schritten muss sich der Hund auf das HZ „Platz“ schnell und gerade hinlegen, ohne dass der HF seine Gangart unterbricht, verändert oder sich umsieht.</a:t>
            </a:r>
            <a:r>
              <a:rPr lang="de-DE" dirty="0"/>
              <a:t> </a:t>
            </a:r>
            <a:r>
              <a:rPr lang="de-DE" dirty="0">
                <a:solidFill>
                  <a:srgbClr val="FF0000"/>
                </a:solidFill>
              </a:rPr>
              <a:t>Der HF geht noch etwa 20 Schritte geradeaus, </a:t>
            </a:r>
            <a:r>
              <a:rPr lang="de-DE" dirty="0"/>
              <a:t>bleibt stehen und dreht sich sofort zu seinem Hund um. Auf Anweisung des LR ruft der HF seinen Hund mit dem HZ „Hier“ oder dem Namen des Hundes zu sich. Der Hund muss freudig, schnell und direkt herankommen und sich </a:t>
            </a:r>
            <a:r>
              <a:rPr lang="de-DE" dirty="0">
                <a:solidFill>
                  <a:srgbClr val="FF0000"/>
                </a:solidFill>
              </a:rPr>
              <a:t>entweder dicht und gerade vor den HF setzen, oder sofort in die Abschlussgrund- </a:t>
            </a:r>
            <a:r>
              <a:rPr lang="de-DE" dirty="0" err="1">
                <a:solidFill>
                  <a:srgbClr val="FF0000"/>
                </a:solidFill>
              </a:rPr>
              <a:t>stellung</a:t>
            </a:r>
            <a:r>
              <a:rPr lang="de-DE" dirty="0">
                <a:solidFill>
                  <a:srgbClr val="FF0000"/>
                </a:solidFill>
              </a:rPr>
              <a:t> gehen. Zeigt der Hund ein Vorsitzen, muss der Hund auf das HZ „Fuß“ sich schnell und gerade links neben seinen HF setzen. Der HF leint seinen Hund an</a:t>
            </a:r>
            <a:r>
              <a:rPr lang="de-DE" dirty="0" smtClean="0">
                <a:solidFill>
                  <a:srgbClr val="FF0000"/>
                </a:solidFill>
              </a:rPr>
              <a:t>.</a:t>
            </a:r>
            <a:r>
              <a:rPr lang="de-DE" dirty="0" smtClean="0"/>
              <a:t/>
            </a:r>
            <a:br>
              <a:rPr lang="de-DE" dirty="0" smtClean="0"/>
            </a:br>
            <a:endParaRPr lang="de-DE" dirty="0"/>
          </a:p>
          <a:p>
            <a:pPr marL="514350" lvl="0" indent="-514350" eaLnBrk="0" hangingPunct="0">
              <a:buFont typeface="+mj-lt"/>
              <a:buAutoNum type="alphaLcParenR"/>
            </a:pPr>
            <a:r>
              <a:rPr lang="de-DE" dirty="0"/>
              <a:t>Bewertung: Fehler in der Entwicklung, langsames Hinlegen, unruhiges Liegen, langsames Hereinkommen bzw. langsamer werden beim Hereinkommen, Fehler beim Vorsitzen und beim Abschluss entwerten entsprechend</a:t>
            </a:r>
            <a:r>
              <a:rPr lang="de-DE" dirty="0">
                <a:solidFill>
                  <a:srgbClr val="FF0000"/>
                </a:solidFill>
              </a:rPr>
              <a:t>. Sitzt oder steht der Hund nach dem HZ „Platz“, werden 7 Punkte abgezogen.</a:t>
            </a:r>
          </a:p>
          <a:p>
            <a:pPr marL="514350" indent="-514350">
              <a:buFont typeface="+mj-lt"/>
              <a:buAutoNum type="alphaLcParenR"/>
            </a:pPr>
            <a:endParaRPr lang="de-DE" dirty="0"/>
          </a:p>
        </p:txBody>
      </p:sp>
      <p:sp>
        <p:nvSpPr>
          <p:cNvPr id="4" name="Fußzeilenplatzhalter 3"/>
          <p:cNvSpPr>
            <a:spLocks noGrp="1"/>
          </p:cNvSpPr>
          <p:nvPr>
            <p:ph type="ftr" sz="quarter" idx="11"/>
          </p:nvPr>
        </p:nvSpPr>
        <p:spPr>
          <a:xfrm>
            <a:off x="2214546" y="6356350"/>
            <a:ext cx="5572164" cy="365125"/>
          </a:xfrm>
        </p:spPr>
        <p:txBody>
          <a:bodyPr/>
          <a:lstStyle/>
          <a:p>
            <a:r>
              <a:rPr lang="de-DE" dirty="0" smtClean="0"/>
              <a:t>Prüfungsordnung des SV für BegleithundePrüfung </a:t>
            </a:r>
            <a:r>
              <a:rPr lang="de-DE" dirty="0" err="1" smtClean="0"/>
              <a:t>BgH</a:t>
            </a:r>
            <a:r>
              <a:rPr lang="de-DE" dirty="0" smtClean="0"/>
              <a:t> 1-3</a:t>
            </a:r>
            <a:endParaRPr lang="de-DE" dirty="0"/>
          </a:p>
        </p:txBody>
      </p:sp>
      <p:sp>
        <p:nvSpPr>
          <p:cNvPr id="5" name="Foliennummernplatzhalter 4"/>
          <p:cNvSpPr>
            <a:spLocks noGrp="1"/>
          </p:cNvSpPr>
          <p:nvPr>
            <p:ph type="sldNum" sz="quarter" idx="12"/>
          </p:nvPr>
        </p:nvSpPr>
        <p:spPr/>
        <p:txBody>
          <a:bodyPr/>
          <a:lstStyle/>
          <a:p>
            <a:fld id="{5DE2F2BC-38CD-496B-8C15-EEACBCBC79F2}" type="slidenum">
              <a:rPr lang="de-DE" smtClean="0"/>
              <a:pPr/>
              <a:t>9</a:t>
            </a:fld>
            <a:endParaRPr lang="de-D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2506</Words>
  <Application>Microsoft Office PowerPoint</Application>
  <PresentationFormat>Bildschirmpräsentation (4:3)</PresentationFormat>
  <Paragraphs>239</Paragraphs>
  <Slides>33</Slides>
  <Notes>1</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Larissa-Design</vt:lpstr>
      <vt:lpstr>Prüfungsordnung des SV für Begleithundeprüfung BgH 1-3</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lpstr>Folie 28</vt:lpstr>
      <vt:lpstr>Folie 29</vt:lpstr>
      <vt:lpstr>Folie 30</vt:lpstr>
      <vt:lpstr>Folie 31</vt:lpstr>
      <vt:lpstr>Folie 32</vt:lpstr>
      <vt:lpstr>Folie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Prüfungsordnung des SV für Begleithundeprüfung BgH 1-3</dc:title>
  <dc:creator>Heinz</dc:creator>
  <cp:lastModifiedBy>Hans-Peter Schweimer</cp:lastModifiedBy>
  <cp:revision>39</cp:revision>
  <dcterms:created xsi:type="dcterms:W3CDTF">2014-01-03T14:47:00Z</dcterms:created>
  <dcterms:modified xsi:type="dcterms:W3CDTF">2014-01-30T13:07:51Z</dcterms:modified>
</cp:coreProperties>
</file>